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x="18288000" cy="10287000"/>
  <p:notesSz cx="6858000" cy="9144000"/>
  <p:embeddedFontLst>
    <p:embeddedFont>
      <p:font typeface="Arial" charset="1" panose="020B0502020202020204"/>
      <p:regular r:id="rId39"/>
    </p:embeddedFont>
    <p:embeddedFont>
      <p:font typeface="Arial Bold" charset="1" panose="020B0802020202020204"/>
      <p:regular r:id="rId40"/>
    </p:embeddedFont>
    <p:embeddedFont>
      <p:font typeface="Daydream" charset="1" panose="00000000000000000000"/>
      <p:regular r:id="rId41"/>
    </p:embeddedFont>
    <p:embeddedFont>
      <p:font typeface="Old Standard Bold" charset="1" panose="02040503050505020303"/>
      <p:regular r:id="rId42"/>
    </p:embeddedFont>
    <p:embeddedFont>
      <p:font typeface="Questrial" charset="1" panose="02000000000000000000"/>
      <p:regular r:id="rId43"/>
    </p:embeddedFont>
    <p:embeddedFont>
      <p:font typeface="Arial Bold Italics" charset="1" panose="020B0802020202090204"/>
      <p:regular r:id="rId44"/>
    </p:embeddedFont>
    <p:embeddedFont>
      <p:font typeface="Arial Italics" charset="1" panose="020B0502020202090204"/>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19.png" Type="http://schemas.openxmlformats.org/officeDocument/2006/relationships/image"/><Relationship Id="rId7" Target="../media/image20.png" Type="http://schemas.openxmlformats.org/officeDocument/2006/relationships/image"/><Relationship Id="rId8" Target="../media/image2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3.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4.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png" Type="http://schemas.openxmlformats.org/officeDocument/2006/relationships/image"/><Relationship Id="rId11" Target="../media/image7.sv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4.png" Type="http://schemas.openxmlformats.org/officeDocument/2006/relationships/image"/><Relationship Id="rId9" Target="../media/image5.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5.png" Type="http://schemas.openxmlformats.org/officeDocument/2006/relationships/image"/><Relationship Id="rId7" Target="../media/image26.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1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18.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8" id="8"/>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9" id="9"/>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004AAD"/>
                </a:solidFill>
                <a:latin typeface="Arial Bold"/>
              </a:rPr>
              <a:t>LIFE IN FASCIST ITALY</a:t>
            </a:r>
          </a:p>
        </p:txBody>
      </p:sp>
      <p:sp>
        <p:nvSpPr>
          <p:cNvPr name="TextBox 10" id="10"/>
          <p:cNvSpPr txBox="true"/>
          <p:nvPr/>
        </p:nvSpPr>
        <p:spPr>
          <a:xfrm rot="0">
            <a:off x="612142" y="3737782"/>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rPr>
              <a:t>life in fascist italy</a:t>
            </a:r>
          </a:p>
        </p:txBody>
      </p:sp>
      <p:sp>
        <p:nvSpPr>
          <p:cNvPr name="TextBox 11" id="11"/>
          <p:cNvSpPr txBox="true"/>
          <p:nvPr/>
        </p:nvSpPr>
        <p:spPr>
          <a:xfrm rot="0">
            <a:off x="15003668" y="-14772"/>
            <a:ext cx="283885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23</a:t>
            </a:r>
          </a:p>
        </p:txBody>
      </p:sp>
      <p:sp>
        <p:nvSpPr>
          <p:cNvPr name="TextBox 12" id="12"/>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1921-1939</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23.1</a:t>
            </a:r>
          </a:p>
        </p:txBody>
      </p:sp>
      <p:sp>
        <p:nvSpPr>
          <p:cNvPr name="TextBox 8" id="8"/>
          <p:cNvSpPr txBox="true"/>
          <p:nvPr/>
        </p:nvSpPr>
        <p:spPr>
          <a:xfrm rot="0">
            <a:off x="1028700" y="1819275"/>
            <a:ext cx="15609955" cy="1647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Explain the following terms: </a:t>
            </a:r>
            <a:r>
              <a:rPr lang="en-US" sz="3000">
                <a:solidFill>
                  <a:srgbClr val="0DA33B"/>
                </a:solidFill>
                <a:latin typeface="Arial Semi-Bold"/>
              </a:rPr>
              <a:t>fascism</a:t>
            </a:r>
            <a:r>
              <a:rPr lang="en-US" sz="3000">
                <a:solidFill>
                  <a:srgbClr val="0DA33B"/>
                </a:solidFill>
                <a:latin typeface="Arial"/>
              </a:rPr>
              <a:t>; </a:t>
            </a:r>
            <a:r>
              <a:rPr lang="en-US" sz="3000">
                <a:solidFill>
                  <a:srgbClr val="0DA33B"/>
                </a:solidFill>
                <a:latin typeface="Arial Semi-Bold"/>
              </a:rPr>
              <a:t>Blackshirts</a:t>
            </a:r>
            <a:r>
              <a:rPr lang="en-US" sz="3000">
                <a:solidFill>
                  <a:srgbClr val="0DA33B"/>
                </a:solidFill>
                <a:latin typeface="Arial"/>
              </a:rPr>
              <a:t>; </a:t>
            </a:r>
            <a:r>
              <a:rPr lang="en-US" sz="3000">
                <a:solidFill>
                  <a:srgbClr val="0DA33B"/>
                </a:solidFill>
                <a:latin typeface="Arial Semi-Bold"/>
              </a:rPr>
              <a:t>corporatism</a:t>
            </a:r>
            <a:r>
              <a:rPr lang="en-US" sz="3000">
                <a:solidFill>
                  <a:srgbClr val="0DA33B"/>
                </a:solidFill>
                <a:latin typeface="Arial"/>
              </a:rPr>
              <a:t>.</a:t>
            </a:r>
          </a:p>
          <a:p>
            <a:pPr algn="l" marL="647702" indent="-323851" lvl="1">
              <a:lnSpc>
                <a:spcPts val="4200"/>
              </a:lnSpc>
              <a:buAutoNum type="arabicPeriod" startAt="1"/>
            </a:pPr>
            <a:r>
              <a:rPr lang="en-US" sz="3000">
                <a:solidFill>
                  <a:srgbClr val="0DA33B"/>
                </a:solidFill>
                <a:latin typeface="Arial"/>
              </a:rPr>
              <a:t>Who was (a) </a:t>
            </a:r>
            <a:r>
              <a:rPr lang="en-US" sz="3000">
                <a:solidFill>
                  <a:srgbClr val="0DA33B"/>
                </a:solidFill>
                <a:latin typeface="Arial Semi-Bold"/>
              </a:rPr>
              <a:t>King Victor Emmanuel III</a:t>
            </a:r>
            <a:r>
              <a:rPr lang="en-US" sz="3000">
                <a:solidFill>
                  <a:srgbClr val="0DA33B"/>
                </a:solidFill>
                <a:latin typeface="Arial"/>
              </a:rPr>
              <a:t>; (b) </a:t>
            </a:r>
            <a:r>
              <a:rPr lang="en-US" sz="3000">
                <a:solidFill>
                  <a:srgbClr val="0DA33B"/>
                </a:solidFill>
                <a:latin typeface="Arial Semi-Bold"/>
              </a:rPr>
              <a:t>Benito Mussolini</a:t>
            </a:r>
            <a:r>
              <a:rPr lang="en-US" sz="3000">
                <a:solidFill>
                  <a:srgbClr val="0DA33B"/>
                </a:solidFill>
                <a:latin typeface="Arial"/>
              </a:rPr>
              <a:t>?</a:t>
            </a:r>
          </a:p>
          <a:p>
            <a:pPr algn="l" marL="647702" indent="-323851" lvl="1">
              <a:lnSpc>
                <a:spcPts val="4200"/>
              </a:lnSpc>
              <a:buAutoNum type="arabicPeriod" startAt="1"/>
            </a:pPr>
            <a:r>
              <a:rPr lang="en-US" sz="3000">
                <a:solidFill>
                  <a:srgbClr val="0DA33B"/>
                </a:solidFill>
                <a:latin typeface="Arial"/>
              </a:rPr>
              <a:t>How did Mussolini rise to power in 1922?</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427722"/>
            <a:ext cx="18288000" cy="1612901"/>
          </a:xfrm>
          <a:prstGeom prst="rect">
            <a:avLst/>
          </a:prstGeom>
        </p:spPr>
        <p:txBody>
          <a:bodyPr anchor="t" rtlCol="false" tIns="0" lIns="0" bIns="0" rIns="0">
            <a:spAutoFit/>
          </a:bodyPr>
          <a:lstStyle/>
          <a:p>
            <a:pPr algn="ctr">
              <a:lnSpc>
                <a:spcPts val="11899"/>
              </a:lnSpc>
            </a:pPr>
            <a:r>
              <a:rPr lang="en-US" sz="8499" spc="382">
                <a:solidFill>
                  <a:srgbClr val="004AAD"/>
                </a:solidFill>
                <a:latin typeface="Arial Bold"/>
              </a:rPr>
              <a:t>23.2: LIFE UNDER MUSSOLINI</a:t>
            </a:r>
          </a:p>
        </p:txBody>
      </p:sp>
      <p:sp>
        <p:nvSpPr>
          <p:cNvPr name="TextBox 9" id="9"/>
          <p:cNvSpPr txBox="true"/>
          <p:nvPr/>
        </p:nvSpPr>
        <p:spPr>
          <a:xfrm rot="0">
            <a:off x="351801" y="3808722"/>
            <a:ext cx="17584398" cy="1193800"/>
          </a:xfrm>
          <a:prstGeom prst="rect">
            <a:avLst/>
          </a:prstGeom>
        </p:spPr>
        <p:txBody>
          <a:bodyPr anchor="t" rtlCol="false" tIns="0" lIns="0" bIns="0" rIns="0">
            <a:spAutoFit/>
          </a:bodyPr>
          <a:lstStyle/>
          <a:p>
            <a:pPr algn="ctr">
              <a:lnSpc>
                <a:spcPts val="9200"/>
              </a:lnSpc>
            </a:pPr>
            <a:r>
              <a:rPr lang="en-US" sz="8000" spc="2400">
                <a:solidFill>
                  <a:srgbClr val="FFFFFF"/>
                </a:solidFill>
                <a:latin typeface="Daydream"/>
              </a:rPr>
              <a:t>23.2: life under mussolini</a:t>
            </a:r>
          </a:p>
        </p:txBody>
      </p:sp>
      <p:sp>
        <p:nvSpPr>
          <p:cNvPr name="TextBox 10" id="10"/>
          <p:cNvSpPr txBox="true"/>
          <p:nvPr/>
        </p:nvSpPr>
        <p:spPr>
          <a:xfrm rot="0">
            <a:off x="15535564" y="-14772"/>
            <a:ext cx="230695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23</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1921-1939</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Life Under Mussolini</a:t>
            </a:r>
          </a:p>
        </p:txBody>
      </p:sp>
      <p:sp>
        <p:nvSpPr>
          <p:cNvPr name="TextBox 7" id="7"/>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Mussolini, known as "</a:t>
            </a:r>
            <a:r>
              <a:rPr lang="en-US" sz="3000">
                <a:solidFill>
                  <a:srgbClr val="000000"/>
                </a:solidFill>
                <a:latin typeface="Arial Semi-Bold"/>
              </a:rPr>
              <a:t>Il Duce</a:t>
            </a:r>
            <a:r>
              <a:rPr lang="en-US" sz="3000">
                <a:solidFill>
                  <a:srgbClr val="000000"/>
                </a:solidFill>
                <a:latin typeface="Arial"/>
              </a:rPr>
              <a:t>" (The Leader), implemented policies that strengthened the central government and suppressed opposition. The press was heavily </a:t>
            </a:r>
            <a:r>
              <a:rPr lang="en-US" sz="3000">
                <a:solidFill>
                  <a:srgbClr val="000000"/>
                </a:solidFill>
                <a:latin typeface="Arial Semi-Bold"/>
              </a:rPr>
              <a:t>censored</a:t>
            </a:r>
            <a:r>
              <a:rPr lang="en-US" sz="3000">
                <a:solidFill>
                  <a:srgbClr val="000000"/>
                </a:solidFill>
                <a:latin typeface="Arial"/>
              </a:rPr>
              <a:t>, and political dissenters were imprisoned or sent to confinement in remote areas.</a:t>
            </a:r>
          </a:p>
          <a:p>
            <a:pPr algn="l">
              <a:lnSpc>
                <a:spcPts val="4200"/>
              </a:lnSpc>
            </a:pPr>
            <a:r>
              <a:rPr lang="en-US" sz="3000">
                <a:solidFill>
                  <a:srgbClr val="000000"/>
                </a:solidFill>
                <a:latin typeface="Arial"/>
              </a:rPr>
              <a:t>Economic policies were designed around the idea of </a:t>
            </a:r>
            <a:r>
              <a:rPr lang="en-US" sz="3000">
                <a:solidFill>
                  <a:srgbClr val="000000"/>
                </a:solidFill>
                <a:latin typeface="Arial Semi-Bold"/>
              </a:rPr>
              <a:t>corporatism</a:t>
            </a:r>
            <a:r>
              <a:rPr lang="en-US" sz="3000">
                <a:solidFill>
                  <a:srgbClr val="000000"/>
                </a:solidFill>
                <a:latin typeface="Arial"/>
              </a:rPr>
              <a:t>, where representatives from business, labor, and the Fascist Party collaborated to set industry policies, leaving no room for strikes or lockouts. This pseudo-cooperative method was meant to stabilize Italy’s economy and prevent class conflict, though, in reality, it gave the state and the capitalists more control over workers.</a:t>
            </a:r>
          </a:p>
          <a:p>
            <a:pPr algn="l">
              <a:lnSpc>
                <a:spcPts val="4200"/>
              </a:lnSpc>
            </a:pPr>
            <a:r>
              <a:rPr lang="en-US" sz="3000">
                <a:solidFill>
                  <a:srgbClr val="000000"/>
                </a:solidFill>
                <a:latin typeface="Arial"/>
              </a:rPr>
              <a:t>Mussolini sought to create a new </a:t>
            </a:r>
            <a:r>
              <a:rPr lang="en-US" sz="3000">
                <a:solidFill>
                  <a:srgbClr val="000000"/>
                </a:solidFill>
                <a:latin typeface="Arial Semi-Bold"/>
              </a:rPr>
              <a:t>Roman Empire</a:t>
            </a:r>
            <a:r>
              <a:rPr lang="en-US" sz="3000">
                <a:solidFill>
                  <a:srgbClr val="000000"/>
                </a:solidFill>
                <a:latin typeface="Arial"/>
              </a:rPr>
              <a:t>. This imperialistic ambition led Italy to invade and colonize regions in Africa, like Libya, and participate in international conflicts like the Spanish Civil War.</a:t>
            </a:r>
          </a:p>
          <a:p>
            <a:pPr algn="l">
              <a:lnSpc>
                <a:spcPts val="4200"/>
              </a:lnSpc>
            </a:pP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Economic Policies</a:t>
            </a:r>
          </a:p>
        </p:txBody>
      </p:sp>
      <p:sp>
        <p:nvSpPr>
          <p:cNvPr name="TextBox 7" id="7"/>
          <p:cNvSpPr txBox="true"/>
          <p:nvPr/>
        </p:nvSpPr>
        <p:spPr>
          <a:xfrm rot="0">
            <a:off x="1028700" y="2139949"/>
            <a:ext cx="15609955" cy="70516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Semi-Bold"/>
              </a:rPr>
              <a:t>Corporate State</a:t>
            </a:r>
            <a:r>
              <a:rPr lang="en-US" sz="2500">
                <a:solidFill>
                  <a:srgbClr val="000000"/>
                </a:solidFill>
                <a:latin typeface="Arial"/>
              </a:rPr>
              <a:t>: Mussolini aimed to create a corporate state, where the economy was organized by sectors (</a:t>
            </a:r>
            <a:r>
              <a:rPr lang="en-US" sz="2500">
                <a:solidFill>
                  <a:srgbClr val="000000"/>
                </a:solidFill>
                <a:latin typeface="Arial Bold"/>
              </a:rPr>
              <a:t>corporations</a:t>
            </a:r>
            <a:r>
              <a:rPr lang="en-US" sz="2500">
                <a:solidFill>
                  <a:srgbClr val="000000"/>
                </a:solidFill>
                <a:latin typeface="Arial"/>
              </a:rPr>
              <a:t>) which included representatives from both employers and employees. The idea was to avoid class conflict and disputes, thereby harmonizing the needs of the workers with the needs of the state and industry.</a:t>
            </a:r>
          </a:p>
          <a:p>
            <a:pPr algn="l" marL="539754" indent="-269877" lvl="1">
              <a:lnSpc>
                <a:spcPts val="3500"/>
              </a:lnSpc>
              <a:buFont typeface="Arial"/>
              <a:buChar char="•"/>
            </a:pPr>
            <a:r>
              <a:rPr lang="en-US" sz="2500">
                <a:solidFill>
                  <a:srgbClr val="000000"/>
                </a:solidFill>
                <a:latin typeface="Arial Semi-Bold"/>
              </a:rPr>
              <a:t>Battle for Grain</a:t>
            </a:r>
            <a:r>
              <a:rPr lang="en-US" sz="2500">
                <a:solidFill>
                  <a:srgbClr val="000000"/>
                </a:solidFill>
                <a:latin typeface="Arial"/>
              </a:rPr>
              <a:t>: In an effort to make Italy more self-sufficient and less dependent on foreign imports, Mussolini initiated the "</a:t>
            </a:r>
            <a:r>
              <a:rPr lang="en-US" sz="2500">
                <a:solidFill>
                  <a:srgbClr val="000000"/>
                </a:solidFill>
                <a:latin typeface="Arial Italics"/>
              </a:rPr>
              <a:t>Battle for Grain</a:t>
            </a:r>
            <a:r>
              <a:rPr lang="en-US" sz="2500">
                <a:solidFill>
                  <a:srgbClr val="000000"/>
                </a:solidFill>
                <a:latin typeface="Arial"/>
              </a:rPr>
              <a:t>" in 1925. The aim was to increase domestic grain production. By 1935, wheat production in Italy had increased substantially. However, this emphasis on grain production led to other agricultural sectors being neglected.</a:t>
            </a:r>
          </a:p>
          <a:p>
            <a:pPr algn="l" marL="539754" indent="-269877" lvl="1">
              <a:lnSpc>
                <a:spcPts val="3500"/>
              </a:lnSpc>
              <a:buFont typeface="Arial"/>
              <a:buChar char="•"/>
            </a:pPr>
            <a:r>
              <a:rPr lang="en-US" sz="2500">
                <a:solidFill>
                  <a:srgbClr val="000000"/>
                </a:solidFill>
                <a:latin typeface="Arial Semi-Bold"/>
              </a:rPr>
              <a:t>Land Reclamation</a:t>
            </a:r>
            <a:r>
              <a:rPr lang="en-US" sz="2500">
                <a:solidFill>
                  <a:srgbClr val="000000"/>
                </a:solidFill>
                <a:latin typeface="Arial"/>
              </a:rPr>
              <a:t>: Vast projects were undertaken to reclaim marshlands and turn them into arable farmland. </a:t>
            </a:r>
            <a:r>
              <a:rPr lang="en-US" sz="2500">
                <a:solidFill>
                  <a:srgbClr val="000000"/>
                </a:solidFill>
                <a:latin typeface="Arial Bold"/>
              </a:rPr>
              <a:t>The Pontine Marshes</a:t>
            </a:r>
            <a:r>
              <a:rPr lang="en-US" sz="2500">
                <a:solidFill>
                  <a:srgbClr val="000000"/>
                </a:solidFill>
                <a:latin typeface="Arial"/>
              </a:rPr>
              <a:t> near Rome were one of the most notable reclamation projects.</a:t>
            </a:r>
          </a:p>
          <a:p>
            <a:pPr algn="l" marL="539754" indent="-269877" lvl="1">
              <a:lnSpc>
                <a:spcPts val="3500"/>
              </a:lnSpc>
              <a:buFont typeface="Arial"/>
              <a:buChar char="•"/>
            </a:pPr>
            <a:r>
              <a:rPr lang="en-US" sz="2500">
                <a:solidFill>
                  <a:srgbClr val="000000"/>
                </a:solidFill>
                <a:latin typeface="Arial Semi-Bold"/>
              </a:rPr>
              <a:t>Industrial Growth</a:t>
            </a:r>
            <a:r>
              <a:rPr lang="en-US" sz="2500">
                <a:solidFill>
                  <a:srgbClr val="000000"/>
                </a:solidFill>
                <a:latin typeface="Arial"/>
              </a:rPr>
              <a:t>: Mussolini was keen on industrial growth and viewed it as a measure of national strength. His government invested in infrastructure projects like roads and railways. This, in turn, led to a growth in industries related to transport, such as automobile and steel production. The autostrada, a network of highways, was one such achievement.</a:t>
            </a:r>
          </a:p>
          <a:p>
            <a:pPr algn="l" marL="539754" indent="-269877" lvl="1">
              <a:lnSpc>
                <a:spcPts val="3500"/>
              </a:lnSpc>
              <a:buFont typeface="Arial"/>
              <a:buChar char="•"/>
            </a:pPr>
            <a:r>
              <a:rPr lang="en-US" sz="2500">
                <a:solidFill>
                  <a:srgbClr val="000000"/>
                </a:solidFill>
                <a:latin typeface="Arial Semi-Bold"/>
              </a:rPr>
              <a:t>Protectionism</a:t>
            </a:r>
            <a:r>
              <a:rPr lang="en-US" sz="2500">
                <a:solidFill>
                  <a:srgbClr val="000000"/>
                </a:solidFill>
                <a:latin typeface="Arial"/>
              </a:rPr>
              <a:t>: In order to safeguard and stimulate the Italian economy, Mussolini's government raised tariffs on imported goods, encouraging people to buy domestic products.</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2171541" y="3368353"/>
            <a:ext cx="4767719" cy="6356958"/>
          </a:xfrm>
          <a:custGeom>
            <a:avLst/>
            <a:gdLst/>
            <a:ahLst/>
            <a:cxnLst/>
            <a:rect r="r" b="b" t="t" l="l"/>
            <a:pathLst>
              <a:path h="6356958" w="4767719">
                <a:moveTo>
                  <a:pt x="0" y="0"/>
                </a:moveTo>
                <a:lnTo>
                  <a:pt x="4767719" y="0"/>
                </a:lnTo>
                <a:lnTo>
                  <a:pt x="4767719" y="6356958"/>
                </a:lnTo>
                <a:lnTo>
                  <a:pt x="0" y="6356958"/>
                </a:lnTo>
                <a:lnTo>
                  <a:pt x="0" y="0"/>
                </a:lnTo>
                <a:close/>
              </a:path>
            </a:pathLst>
          </a:custGeom>
          <a:blipFill>
            <a:blip r:embed="rId6"/>
            <a:stretch>
              <a:fillRect l="0" t="0" r="0" b="0"/>
            </a:stretch>
          </a:blipFill>
        </p:spPr>
      </p:sp>
      <p:sp>
        <p:nvSpPr>
          <p:cNvPr name="Freeform 11" id="11"/>
          <p:cNvSpPr/>
          <p:nvPr/>
        </p:nvSpPr>
        <p:spPr>
          <a:xfrm flipH="false" flipV="false" rot="0">
            <a:off x="4639219" y="0"/>
            <a:ext cx="7532322" cy="5143500"/>
          </a:xfrm>
          <a:custGeom>
            <a:avLst/>
            <a:gdLst/>
            <a:ahLst/>
            <a:cxnLst/>
            <a:rect r="r" b="b" t="t" l="l"/>
            <a:pathLst>
              <a:path h="5143500" w="7532322">
                <a:moveTo>
                  <a:pt x="0" y="0"/>
                </a:moveTo>
                <a:lnTo>
                  <a:pt x="7532322" y="0"/>
                </a:lnTo>
                <a:lnTo>
                  <a:pt x="7532322" y="5143500"/>
                </a:lnTo>
                <a:lnTo>
                  <a:pt x="0" y="5143500"/>
                </a:lnTo>
                <a:lnTo>
                  <a:pt x="0" y="0"/>
                </a:lnTo>
                <a:close/>
              </a:path>
            </a:pathLst>
          </a:custGeom>
          <a:blipFill>
            <a:blip r:embed="rId7"/>
            <a:stretch>
              <a:fillRect l="0" t="0" r="0" b="0"/>
            </a:stretch>
          </a:blipFill>
        </p:spPr>
      </p:sp>
      <p:sp>
        <p:nvSpPr>
          <p:cNvPr name="Freeform 12" id="12"/>
          <p:cNvSpPr/>
          <p:nvPr/>
        </p:nvSpPr>
        <p:spPr>
          <a:xfrm flipH="false" flipV="false" rot="0">
            <a:off x="685800" y="5143500"/>
            <a:ext cx="7715250" cy="5143500"/>
          </a:xfrm>
          <a:custGeom>
            <a:avLst/>
            <a:gdLst/>
            <a:ahLst/>
            <a:cxnLst/>
            <a:rect r="r" b="b" t="t" l="l"/>
            <a:pathLst>
              <a:path h="5143500" w="7715250">
                <a:moveTo>
                  <a:pt x="0" y="0"/>
                </a:moveTo>
                <a:lnTo>
                  <a:pt x="7715250" y="0"/>
                </a:lnTo>
                <a:lnTo>
                  <a:pt x="7715250" y="5143500"/>
                </a:lnTo>
                <a:lnTo>
                  <a:pt x="0" y="5143500"/>
                </a:lnTo>
                <a:lnTo>
                  <a:pt x="0" y="0"/>
                </a:lnTo>
                <a:close/>
              </a:path>
            </a:pathLst>
          </a:custGeom>
          <a:blipFill>
            <a:blip r:embed="rId8"/>
            <a:stretch>
              <a:fillRect l="0" t="0" r="0" b="0"/>
            </a:stretch>
          </a:blipFill>
        </p:spPr>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Economic Policies</a:t>
            </a:r>
          </a:p>
        </p:txBody>
      </p:sp>
      <p:sp>
        <p:nvSpPr>
          <p:cNvPr name="TextBox 7" id="7"/>
          <p:cNvSpPr txBox="true"/>
          <p:nvPr/>
        </p:nvSpPr>
        <p:spPr>
          <a:xfrm rot="0">
            <a:off x="1028700" y="2139949"/>
            <a:ext cx="15609955" cy="52990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Semi-Bold"/>
              </a:rPr>
              <a:t>State Intervention and Control</a:t>
            </a:r>
            <a:r>
              <a:rPr lang="en-US" sz="2500">
                <a:solidFill>
                  <a:srgbClr val="000000"/>
                </a:solidFill>
                <a:latin typeface="Arial"/>
              </a:rPr>
              <a:t>: Mussolini did not shy away from direct state intervention in the economy. By the mid-1930s, the state had control over a vast portion of the Italian economy, either directly or through government-controlled entities.</a:t>
            </a:r>
          </a:p>
          <a:p>
            <a:pPr algn="l" marL="539754" indent="-269877" lvl="1">
              <a:lnSpc>
                <a:spcPts val="3500"/>
              </a:lnSpc>
              <a:buFont typeface="Arial"/>
              <a:buChar char="•"/>
            </a:pPr>
            <a:r>
              <a:rPr lang="en-US" sz="2500">
                <a:solidFill>
                  <a:srgbClr val="000000"/>
                </a:solidFill>
                <a:latin typeface="Arial Semi-Bold"/>
              </a:rPr>
              <a:t>Dependence on Germany</a:t>
            </a:r>
            <a:r>
              <a:rPr lang="en-US" sz="2500">
                <a:solidFill>
                  <a:srgbClr val="000000"/>
                </a:solidFill>
                <a:latin typeface="Arial"/>
              </a:rPr>
              <a:t>: While Mussolini aimed for self-sufficiency, Italy's economy increasingly became dependent on trade with Nazi Germany, especially after Italy's invasion of Abyssinia led to international sanctions.</a:t>
            </a:r>
          </a:p>
          <a:p>
            <a:pPr algn="l" marL="539754" indent="-269877" lvl="1">
              <a:lnSpc>
                <a:spcPts val="3500"/>
              </a:lnSpc>
              <a:buFont typeface="Arial"/>
              <a:buChar char="•"/>
            </a:pPr>
            <a:r>
              <a:rPr lang="en-US" sz="2500">
                <a:solidFill>
                  <a:srgbClr val="000000"/>
                </a:solidFill>
                <a:latin typeface="Arial Semi-Bold"/>
              </a:rPr>
              <a:t>Living Standards and Wages</a:t>
            </a:r>
            <a:r>
              <a:rPr lang="en-US" sz="2500">
                <a:solidFill>
                  <a:srgbClr val="000000"/>
                </a:solidFill>
                <a:latin typeface="Arial"/>
              </a:rPr>
              <a:t>: Despite all the economic activities and efforts to increase production, the living standards for the average Italian did not rise significantly under Fascist rule. Wages remained relatively stagnant, and the living conditions for many were challenging.</a:t>
            </a:r>
          </a:p>
          <a:p>
            <a:pPr algn="l" marL="539754" indent="-269877" lvl="1">
              <a:lnSpc>
                <a:spcPts val="3500"/>
              </a:lnSpc>
              <a:buFont typeface="Arial"/>
              <a:buChar char="•"/>
            </a:pPr>
            <a:r>
              <a:rPr lang="en-US" sz="2500">
                <a:solidFill>
                  <a:srgbClr val="000000"/>
                </a:solidFill>
                <a:latin typeface="Arial Bold"/>
              </a:rPr>
              <a:t>P</a:t>
            </a:r>
            <a:r>
              <a:rPr lang="en-US" sz="2500">
                <a:solidFill>
                  <a:srgbClr val="000000"/>
                </a:solidFill>
                <a:latin typeface="Arial Semi-Bold"/>
              </a:rPr>
              <a:t>ublic Works</a:t>
            </a:r>
            <a:r>
              <a:rPr lang="en-US" sz="2500">
                <a:solidFill>
                  <a:srgbClr val="000000"/>
                </a:solidFill>
                <a:latin typeface="Arial"/>
              </a:rPr>
              <a:t>: Many public works projects were initiated to provide employment. Notably, the draining of marshes and the construction of new roads and buildings were heralded as symbols of the new Fascist Italy.</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1121034" y="2244724"/>
            <a:ext cx="5517621" cy="6621145"/>
          </a:xfrm>
          <a:custGeom>
            <a:avLst/>
            <a:gdLst/>
            <a:ahLst/>
            <a:cxnLst/>
            <a:rect r="r" b="b" t="t" l="l"/>
            <a:pathLst>
              <a:path h="6621145" w="5517621">
                <a:moveTo>
                  <a:pt x="0" y="0"/>
                </a:moveTo>
                <a:lnTo>
                  <a:pt x="5517621" y="0"/>
                </a:lnTo>
                <a:lnTo>
                  <a:pt x="5517621" y="6621145"/>
                </a:lnTo>
                <a:lnTo>
                  <a:pt x="0" y="6621145"/>
                </a:lnTo>
                <a:lnTo>
                  <a:pt x="0" y="0"/>
                </a:lnTo>
                <a:close/>
              </a:path>
            </a:pathLst>
          </a:custGeom>
          <a:blipFill>
            <a:blip r:embed="rId6"/>
            <a:stretch>
              <a:fillRect l="0" t="0" r="0" b="0"/>
            </a:stretch>
          </a:blipFill>
        </p:spPr>
      </p:sp>
      <p:sp>
        <p:nvSpPr>
          <p:cNvPr name="TextBox 11" id="11"/>
          <p:cNvSpPr txBox="true"/>
          <p:nvPr/>
        </p:nvSpPr>
        <p:spPr>
          <a:xfrm rot="0">
            <a:off x="1028700" y="723900"/>
            <a:ext cx="15609955" cy="1520828"/>
          </a:xfrm>
          <a:prstGeom prst="rect">
            <a:avLst/>
          </a:prstGeom>
        </p:spPr>
        <p:txBody>
          <a:bodyPr anchor="t" rtlCol="false" tIns="0" lIns="0" bIns="0" rIns="0">
            <a:spAutoFit/>
          </a:bodyPr>
          <a:lstStyle/>
          <a:p>
            <a:pPr algn="l">
              <a:lnSpc>
                <a:spcPts val="11199"/>
              </a:lnSpc>
            </a:pPr>
            <a:r>
              <a:rPr lang="en-US" sz="7999">
                <a:solidFill>
                  <a:srgbClr val="004AAD"/>
                </a:solidFill>
                <a:latin typeface="Arial Bold"/>
              </a:rPr>
              <a:t>Terror</a:t>
            </a:r>
          </a:p>
        </p:txBody>
      </p:sp>
      <p:sp>
        <p:nvSpPr>
          <p:cNvPr name="TextBox 12" id="12"/>
          <p:cNvSpPr txBox="true"/>
          <p:nvPr/>
        </p:nvSpPr>
        <p:spPr>
          <a:xfrm rot="0">
            <a:off x="1028700" y="2120899"/>
            <a:ext cx="10092334"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In Fascist Italy, Mussolini maintained his regime's stability and his own grip on power through terror, transforming Italy into a totalitarian state.</a:t>
            </a:r>
          </a:p>
          <a:p>
            <a:pPr algn="l" marL="647702" indent="-323851" lvl="1">
              <a:lnSpc>
                <a:spcPts val="4200"/>
              </a:lnSpc>
              <a:buFont typeface="Arial"/>
              <a:buChar char="•"/>
            </a:pPr>
            <a:r>
              <a:rPr lang="en-US" sz="3000">
                <a:solidFill>
                  <a:srgbClr val="000000"/>
                </a:solidFill>
                <a:latin typeface="Arial Semi-Bold"/>
              </a:rPr>
              <a:t>OVRA</a:t>
            </a:r>
            <a:r>
              <a:rPr lang="en-US" sz="3000">
                <a:solidFill>
                  <a:srgbClr val="000000"/>
                </a:solidFill>
                <a:latin typeface="Arial"/>
              </a:rPr>
              <a:t>, Mussolini's secret police, kept watch on Italians and arrested thousands for political "crimes". They acted as a tool of intimidation, ensuring citizens did not speak or act against the Fascist regime.</a:t>
            </a:r>
          </a:p>
          <a:p>
            <a:pPr algn="l" marL="647702" indent="-323851" lvl="1">
              <a:lnSpc>
                <a:spcPts val="4200"/>
              </a:lnSpc>
              <a:buFont typeface="Arial"/>
              <a:buChar char="•"/>
            </a:pPr>
            <a:r>
              <a:rPr lang="en-US" sz="3000">
                <a:solidFill>
                  <a:srgbClr val="000000"/>
                </a:solidFill>
                <a:latin typeface="Arial"/>
              </a:rPr>
              <a:t>Similar to the USSR's gulags, Italy had its own confinement system. Political prisoners, including known anti-Fascists, were sent to remote islands or internment camps.</a:t>
            </a:r>
          </a:p>
          <a:p>
            <a:pPr algn="l">
              <a:lnSpc>
                <a:spcPts val="4200"/>
              </a:lnSpc>
            </a:pP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1159940" y="2244724"/>
            <a:ext cx="5478714" cy="7480586"/>
          </a:xfrm>
          <a:custGeom>
            <a:avLst/>
            <a:gdLst/>
            <a:ahLst/>
            <a:cxnLst/>
            <a:rect r="r" b="b" t="t" l="l"/>
            <a:pathLst>
              <a:path h="7480586" w="5478714">
                <a:moveTo>
                  <a:pt x="0" y="0"/>
                </a:moveTo>
                <a:lnTo>
                  <a:pt x="5478715" y="0"/>
                </a:lnTo>
                <a:lnTo>
                  <a:pt x="5478715" y="7480587"/>
                </a:lnTo>
                <a:lnTo>
                  <a:pt x="0" y="7480587"/>
                </a:lnTo>
                <a:lnTo>
                  <a:pt x="0" y="0"/>
                </a:lnTo>
                <a:close/>
              </a:path>
            </a:pathLst>
          </a:custGeom>
          <a:blipFill>
            <a:blip r:embed="rId6"/>
            <a:stretch>
              <a:fillRect l="-68651" t="0" r="-36156" b="0"/>
            </a:stretch>
          </a:blipFill>
        </p:spPr>
      </p:sp>
      <p:sp>
        <p:nvSpPr>
          <p:cNvPr name="TextBox 11" id="11"/>
          <p:cNvSpPr txBox="true"/>
          <p:nvPr/>
        </p:nvSpPr>
        <p:spPr>
          <a:xfrm rot="0">
            <a:off x="1028700" y="819150"/>
            <a:ext cx="15609955" cy="1041400"/>
          </a:xfrm>
          <a:prstGeom prst="rect">
            <a:avLst/>
          </a:prstGeom>
        </p:spPr>
        <p:txBody>
          <a:bodyPr anchor="t" rtlCol="false" tIns="0" lIns="0" bIns="0" rIns="0">
            <a:spAutoFit/>
          </a:bodyPr>
          <a:lstStyle/>
          <a:p>
            <a:pPr algn="l">
              <a:lnSpc>
                <a:spcPts val="7699"/>
              </a:lnSpc>
            </a:pPr>
            <a:r>
              <a:rPr lang="en-US" sz="5499">
                <a:solidFill>
                  <a:srgbClr val="004AAD"/>
                </a:solidFill>
                <a:latin typeface="Arial Bold"/>
              </a:rPr>
              <a:t>The Matteotti Crisis and Subsequent Purges</a:t>
            </a:r>
          </a:p>
        </p:txBody>
      </p:sp>
      <p:sp>
        <p:nvSpPr>
          <p:cNvPr name="TextBox 12" id="12"/>
          <p:cNvSpPr txBox="true"/>
          <p:nvPr/>
        </p:nvSpPr>
        <p:spPr>
          <a:xfrm rot="0">
            <a:off x="1028700" y="2120899"/>
            <a:ext cx="10131240"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Mussolini's regime faced significant challenges. In 1924, Giacomo Matteotti, a socialist deputy, publicly criticized the Fascists for electoral fraud and was later kidnapped and murdered by Fascists. The event almost toppled Mussolini but instead led him to consolidate power even further.</a:t>
            </a:r>
          </a:p>
          <a:p>
            <a:pPr algn="l">
              <a:lnSpc>
                <a:spcPts val="4200"/>
              </a:lnSpc>
            </a:pPr>
            <a:r>
              <a:rPr lang="en-US" sz="3000">
                <a:solidFill>
                  <a:srgbClr val="000000"/>
                </a:solidFill>
                <a:latin typeface="Arial"/>
              </a:rPr>
              <a:t>After the Matteotti crisis, Mussolini initiated a series of purges, removing potential threats from within his party and the government. This 'clean-up' mirrored Stalin's tactics, ensuring unquestionable loyalty to Il Duce.</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Propaganda was an essential tool for Mussolini.</a:t>
            </a:r>
          </a:p>
          <a:p>
            <a:pPr algn="l" marL="647702" indent="-323851" lvl="1">
              <a:lnSpc>
                <a:spcPts val="4200"/>
              </a:lnSpc>
              <a:buFont typeface="Arial"/>
              <a:buChar char="•"/>
            </a:pPr>
            <a:r>
              <a:rPr lang="en-US" sz="3000">
                <a:solidFill>
                  <a:srgbClr val="000000"/>
                </a:solidFill>
                <a:latin typeface="Arial"/>
              </a:rPr>
              <a:t>Mussolini controlled the press, ensuring that the Fascist message was consistently promoted. Newspapers like the </a:t>
            </a:r>
            <a:r>
              <a:rPr lang="en-US" sz="3000">
                <a:solidFill>
                  <a:srgbClr val="000000"/>
                </a:solidFill>
                <a:latin typeface="Arial Semi-Bold"/>
              </a:rPr>
              <a:t>Popolo d'Italia</a:t>
            </a:r>
            <a:r>
              <a:rPr lang="en-US" sz="3000">
                <a:solidFill>
                  <a:srgbClr val="000000"/>
                </a:solidFill>
                <a:latin typeface="Arial"/>
              </a:rPr>
              <a:t> praised Fascism and Mussolini.</a:t>
            </a:r>
          </a:p>
          <a:p>
            <a:pPr algn="l" marL="647702" indent="-323851" lvl="1">
              <a:lnSpc>
                <a:spcPts val="4200"/>
              </a:lnSpc>
              <a:buFont typeface="Arial"/>
              <a:buChar char="•"/>
            </a:pPr>
            <a:r>
              <a:rPr lang="en-US" sz="3000">
                <a:solidFill>
                  <a:srgbClr val="000000"/>
                </a:solidFill>
                <a:latin typeface="Arial"/>
              </a:rPr>
              <a:t>Through art, cinema, and radio, the Fascist regime promoted an image of a strong, unified, and rejuvenated Italy.</a:t>
            </a:r>
          </a:p>
          <a:p>
            <a:pPr algn="l" marL="647702" indent="-323851" lvl="1">
              <a:lnSpc>
                <a:spcPts val="4200"/>
              </a:lnSpc>
              <a:buFont typeface="Arial"/>
              <a:buChar char="•"/>
            </a:pPr>
            <a:r>
              <a:rPr lang="en-US" sz="3000">
                <a:solidFill>
                  <a:srgbClr val="000000"/>
                </a:solidFill>
                <a:latin typeface="Arial"/>
              </a:rPr>
              <a:t>Mussolini portrayed himself as the nation's savior, with images of him everywhere, cultivating a 'cult of personality'.</a:t>
            </a:r>
          </a:p>
          <a:p>
            <a:pPr algn="l" marL="647702" indent="-323851" lvl="1">
              <a:lnSpc>
                <a:spcPts val="4200"/>
              </a:lnSpc>
              <a:buFont typeface="Arial"/>
              <a:buChar char="•"/>
            </a:pPr>
            <a:r>
              <a:rPr lang="en-US" sz="3000">
                <a:solidFill>
                  <a:srgbClr val="000000"/>
                </a:solidFill>
                <a:latin typeface="Arial"/>
              </a:rPr>
              <a:t>Key historical events were manipulated or rewritten to extol the virtues of Fascism and Mussolini's central role in Italy's revival.</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1" id="11"/>
          <p:cNvSpPr/>
          <p:nvPr/>
        </p:nvSpPr>
        <p:spPr>
          <a:xfrm flipH="false" flipV="false" rot="0">
            <a:off x="4458544" y="6969124"/>
            <a:ext cx="8530307" cy="3317876"/>
          </a:xfrm>
          <a:custGeom>
            <a:avLst/>
            <a:gdLst/>
            <a:ahLst/>
            <a:cxnLst/>
            <a:rect r="r" b="b" t="t" l="l"/>
            <a:pathLst>
              <a:path h="3317876" w="8530307">
                <a:moveTo>
                  <a:pt x="0" y="0"/>
                </a:moveTo>
                <a:lnTo>
                  <a:pt x="8530306" y="0"/>
                </a:lnTo>
                <a:lnTo>
                  <a:pt x="8530306" y="3317876"/>
                </a:lnTo>
                <a:lnTo>
                  <a:pt x="0" y="3317876"/>
                </a:lnTo>
                <a:lnTo>
                  <a:pt x="0" y="0"/>
                </a:lnTo>
                <a:close/>
              </a:path>
            </a:pathLst>
          </a:custGeom>
          <a:blipFill>
            <a:blip r:embed="rId6"/>
            <a:stretch>
              <a:fillRect l="0" t="0" r="0" b="0"/>
            </a:stretch>
          </a:blipFill>
        </p:spPr>
      </p:sp>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Propaganda</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Winning the Church</a:t>
            </a:r>
          </a:p>
        </p:txBody>
      </p:sp>
      <p:sp>
        <p:nvSpPr>
          <p:cNvPr name="TextBox 7" id="7"/>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Mussolini's relationship with the </a:t>
            </a:r>
            <a:r>
              <a:rPr lang="en-US" sz="3000">
                <a:solidFill>
                  <a:srgbClr val="000000"/>
                </a:solidFill>
                <a:latin typeface="Arial Semi-Bold"/>
              </a:rPr>
              <a:t>Roman Catholic Church</a:t>
            </a:r>
            <a:r>
              <a:rPr lang="en-US" sz="3000">
                <a:solidFill>
                  <a:srgbClr val="000000"/>
                </a:solidFill>
                <a:latin typeface="Arial"/>
              </a:rPr>
              <a:t> is a defining aspect of his reign, marked most significantly by the signing of the </a:t>
            </a:r>
            <a:r>
              <a:rPr lang="en-US" sz="3000">
                <a:solidFill>
                  <a:srgbClr val="000000"/>
                </a:solidFill>
                <a:latin typeface="Arial Semi-Bold"/>
              </a:rPr>
              <a:t>Lateran Treaty</a:t>
            </a:r>
            <a:r>
              <a:rPr lang="en-US" sz="3000">
                <a:solidFill>
                  <a:srgbClr val="000000"/>
                </a:solidFill>
                <a:latin typeface="Arial"/>
              </a:rPr>
              <a:t> in 1929. Recognizing the Church's profound influence in Italy, Mussolini sought to win its favor, both to </a:t>
            </a:r>
            <a:r>
              <a:rPr lang="en-US" sz="3000">
                <a:solidFill>
                  <a:srgbClr val="000000"/>
                </a:solidFill>
                <a:latin typeface="Arial Semi-Bold"/>
              </a:rPr>
              <a:t>legitimize</a:t>
            </a:r>
            <a:r>
              <a:rPr lang="en-US" sz="3000">
                <a:solidFill>
                  <a:srgbClr val="000000"/>
                </a:solidFill>
                <a:latin typeface="Arial"/>
              </a:rPr>
              <a:t> his regime and to </a:t>
            </a:r>
            <a:r>
              <a:rPr lang="en-US" sz="3000">
                <a:solidFill>
                  <a:srgbClr val="000000"/>
                </a:solidFill>
                <a:latin typeface="Arial Semi-Bold"/>
              </a:rPr>
              <a:t>unify</a:t>
            </a:r>
            <a:r>
              <a:rPr lang="en-US" sz="3000">
                <a:solidFill>
                  <a:srgbClr val="000000"/>
                </a:solidFill>
                <a:latin typeface="Arial"/>
              </a:rPr>
              <a:t> the nation under </a:t>
            </a:r>
            <a:r>
              <a:rPr lang="en-US" sz="3000">
                <a:solidFill>
                  <a:srgbClr val="000000"/>
                </a:solidFill>
                <a:latin typeface="Arial Semi-Bold"/>
              </a:rPr>
              <a:t>Fascism</a:t>
            </a:r>
            <a:r>
              <a:rPr lang="en-US" sz="3000">
                <a:solidFill>
                  <a:srgbClr val="000000"/>
                </a:solidFill>
                <a:latin typeface="Arial"/>
              </a:rPr>
              <a:t>. The Lateran Treaty resolved the longstanding </a:t>
            </a:r>
            <a:r>
              <a:rPr lang="en-US" sz="3000">
                <a:solidFill>
                  <a:srgbClr val="000000"/>
                </a:solidFill>
                <a:latin typeface="Arial Semi-Bold"/>
              </a:rPr>
              <a:t>"Roman Question,"</a:t>
            </a:r>
            <a:r>
              <a:rPr lang="en-US" sz="3000">
                <a:solidFill>
                  <a:srgbClr val="000000"/>
                </a:solidFill>
                <a:latin typeface="Arial"/>
              </a:rPr>
              <a:t> granting the </a:t>
            </a:r>
            <a:r>
              <a:rPr lang="en-US" sz="3000">
                <a:solidFill>
                  <a:srgbClr val="000000"/>
                </a:solidFill>
                <a:latin typeface="Arial Semi-Bold"/>
              </a:rPr>
              <a:t>Vatican City</a:t>
            </a:r>
            <a:r>
              <a:rPr lang="en-US" sz="3000">
                <a:solidFill>
                  <a:srgbClr val="000000"/>
                </a:solidFill>
                <a:latin typeface="Arial"/>
              </a:rPr>
              <a:t> independent nation status, ensuring </a:t>
            </a:r>
            <a:r>
              <a:rPr lang="en-US" sz="3000">
                <a:solidFill>
                  <a:srgbClr val="000000"/>
                </a:solidFill>
                <a:latin typeface="Arial Semi-Bold"/>
              </a:rPr>
              <a:t>papal sovereignty</a:t>
            </a:r>
            <a:r>
              <a:rPr lang="en-US" sz="3000">
                <a:solidFill>
                  <a:srgbClr val="000000"/>
                </a:solidFill>
                <a:latin typeface="Arial"/>
              </a:rPr>
              <a:t>, and providing financial compensation for the </a:t>
            </a:r>
            <a:r>
              <a:rPr lang="en-US" sz="3000">
                <a:solidFill>
                  <a:srgbClr val="000000"/>
                </a:solidFill>
                <a:latin typeface="Arial Semi-Bold"/>
              </a:rPr>
              <a:t>Papal States'</a:t>
            </a:r>
            <a:r>
              <a:rPr lang="en-US" sz="3000">
                <a:solidFill>
                  <a:srgbClr val="000000"/>
                </a:solidFill>
                <a:latin typeface="Arial"/>
              </a:rPr>
              <a:t> loss in 1870. In return, </a:t>
            </a:r>
            <a:r>
              <a:rPr lang="en-US" sz="3000">
                <a:solidFill>
                  <a:srgbClr val="000000"/>
                </a:solidFill>
                <a:latin typeface="Arial Semi-Bold"/>
              </a:rPr>
              <a:t>Catholicism</a:t>
            </a:r>
            <a:r>
              <a:rPr lang="en-US" sz="3000">
                <a:solidFill>
                  <a:srgbClr val="000000"/>
                </a:solidFill>
                <a:latin typeface="Arial"/>
              </a:rPr>
              <a:t> was declared Italy's state religion, religious instruction became mandatory in schools, and the Church gained a say in many </a:t>
            </a:r>
            <a:r>
              <a:rPr lang="en-US" sz="3000">
                <a:solidFill>
                  <a:srgbClr val="000000"/>
                </a:solidFill>
                <a:latin typeface="Arial Semi-Bold"/>
              </a:rPr>
              <a:t>family law</a:t>
            </a:r>
            <a:r>
              <a:rPr lang="en-US" sz="3000">
                <a:solidFill>
                  <a:srgbClr val="000000"/>
                </a:solidFill>
                <a:latin typeface="Arial"/>
              </a:rPr>
              <a:t> matters. This alliance bolstered Mussolini's image, portraying him as a leader who reconciled </a:t>
            </a:r>
            <a:r>
              <a:rPr lang="en-US" sz="3000">
                <a:solidFill>
                  <a:srgbClr val="000000"/>
                </a:solidFill>
                <a:latin typeface="Arial Semi-Bold"/>
              </a:rPr>
              <a:t>modernity</a:t>
            </a:r>
            <a:r>
              <a:rPr lang="en-US" sz="3000">
                <a:solidFill>
                  <a:srgbClr val="000000"/>
                </a:solidFill>
                <a:latin typeface="Arial"/>
              </a:rPr>
              <a:t> with </a:t>
            </a:r>
            <a:r>
              <a:rPr lang="en-US" sz="3000">
                <a:solidFill>
                  <a:srgbClr val="000000"/>
                </a:solidFill>
                <a:latin typeface="Arial Semi-Bold"/>
              </a:rPr>
              <a:t>tradition</a:t>
            </a:r>
            <a:r>
              <a:rPr lang="en-US" sz="3000">
                <a:solidFill>
                  <a:srgbClr val="000000"/>
                </a:solidFill>
                <a:latin typeface="Arial"/>
              </a:rPr>
              <a:t>, ensuring the Church's </a:t>
            </a:r>
            <a:r>
              <a:rPr lang="en-US" sz="3000">
                <a:solidFill>
                  <a:srgbClr val="000000"/>
                </a:solidFill>
                <a:latin typeface="Arial Semi-Bold"/>
              </a:rPr>
              <a:t>acquiescence</a:t>
            </a:r>
            <a:r>
              <a:rPr lang="en-US" sz="3000">
                <a:solidFill>
                  <a:srgbClr val="000000"/>
                </a:solidFill>
                <a:latin typeface="Arial"/>
              </a:rPr>
              <a:t> to his rule. The Church, in return, received assurances of its central role in Italian society, solidifying a mutually beneficial relationship between the </a:t>
            </a:r>
            <a:r>
              <a:rPr lang="en-US" sz="3000">
                <a:solidFill>
                  <a:srgbClr val="000000"/>
                </a:solidFill>
                <a:latin typeface="Arial Semi-Bold"/>
              </a:rPr>
              <a:t>Fascist state</a:t>
            </a:r>
            <a:r>
              <a:rPr lang="en-US" sz="3000">
                <a:solidFill>
                  <a:srgbClr val="000000"/>
                </a:solidFill>
                <a:latin typeface="Arial"/>
              </a:rPr>
              <a:t> and the </a:t>
            </a:r>
            <a:r>
              <a:rPr lang="en-US" sz="3000">
                <a:solidFill>
                  <a:srgbClr val="000000"/>
                </a:solidFill>
                <a:latin typeface="Arial Semi-Bold"/>
              </a:rPr>
              <a:t>Vatican</a:t>
            </a:r>
            <a:r>
              <a:rPr lang="en-US" sz="3000">
                <a:solidFill>
                  <a:srgbClr val="000000"/>
                </a:solidFill>
                <a:latin typeface="Arial"/>
              </a:rPr>
              <a:t>.</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477152" y="6338076"/>
            <a:ext cx="2323173" cy="1037848"/>
            <a:chOff x="0" y="0"/>
            <a:chExt cx="909707" cy="406400"/>
          </a:xfrm>
        </p:grpSpPr>
        <p:sp>
          <p:nvSpPr>
            <p:cNvPr name="Freeform 7" id="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8" id="8"/>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1921</a:t>
              </a:r>
            </a:p>
          </p:txBody>
        </p:sp>
      </p:grpSp>
      <p:grpSp>
        <p:nvGrpSpPr>
          <p:cNvPr name="Group 9" id="9"/>
          <p:cNvGrpSpPr/>
          <p:nvPr/>
        </p:nvGrpSpPr>
        <p:grpSpPr>
          <a:xfrm rot="0">
            <a:off x="3495373" y="6338076"/>
            <a:ext cx="2213134" cy="1037848"/>
            <a:chOff x="0" y="0"/>
            <a:chExt cx="866618" cy="406400"/>
          </a:xfrm>
        </p:grpSpPr>
        <p:sp>
          <p:nvSpPr>
            <p:cNvPr name="Freeform 10" id="10"/>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1" id="11"/>
            <p:cNvSpPr txBox="true"/>
            <p:nvPr/>
          </p:nvSpPr>
          <p:spPr>
            <a:xfrm>
              <a:off x="177800" y="-57150"/>
              <a:ext cx="612618" cy="463550"/>
            </a:xfrm>
            <a:prstGeom prst="rect">
              <a:avLst/>
            </a:prstGeom>
          </p:spPr>
          <p:txBody>
            <a:bodyPr anchor="ctr" rtlCol="false" tIns="17859" lIns="17859" bIns="17859" rIns="17859"/>
            <a:lstStyle/>
            <a:p>
              <a:pPr algn="ctr">
                <a:lnSpc>
                  <a:spcPts val="3543"/>
                </a:lnSpc>
                <a:spcBef>
                  <a:spcPct val="0"/>
                </a:spcBef>
              </a:pPr>
              <a:r>
                <a:rPr lang="en-US" sz="2531" spc="-78">
                  <a:solidFill>
                    <a:srgbClr val="FFFFFF"/>
                  </a:solidFill>
                  <a:latin typeface="Questrial"/>
                </a:rPr>
                <a:t>Oct 1922</a:t>
              </a:r>
            </a:p>
          </p:txBody>
        </p:sp>
      </p:grpSp>
      <p:grpSp>
        <p:nvGrpSpPr>
          <p:cNvPr name="Group 12" id="12"/>
          <p:cNvGrpSpPr/>
          <p:nvPr/>
        </p:nvGrpSpPr>
        <p:grpSpPr>
          <a:xfrm rot="0">
            <a:off x="5444743" y="6338076"/>
            <a:ext cx="2295554" cy="1037848"/>
            <a:chOff x="0" y="0"/>
            <a:chExt cx="898892" cy="406400"/>
          </a:xfrm>
        </p:grpSpPr>
        <p:sp>
          <p:nvSpPr>
            <p:cNvPr name="Freeform 13" id="13"/>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14" id="14"/>
            <p:cNvSpPr txBox="true"/>
            <p:nvPr/>
          </p:nvSpPr>
          <p:spPr>
            <a:xfrm>
              <a:off x="177800" y="-66675"/>
              <a:ext cx="644892"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1923</a:t>
              </a:r>
            </a:p>
          </p:txBody>
        </p:sp>
      </p:grpSp>
      <p:sp>
        <p:nvSpPr>
          <p:cNvPr name="AutoShape 15" id="15"/>
          <p:cNvSpPr/>
          <p:nvPr/>
        </p:nvSpPr>
        <p:spPr>
          <a:xfrm flipV="true">
            <a:off x="2608244" y="7580750"/>
            <a:ext cx="0" cy="2439125"/>
          </a:xfrm>
          <a:prstGeom prst="line">
            <a:avLst/>
          </a:prstGeom>
          <a:ln cap="flat" w="9525">
            <a:solidFill>
              <a:srgbClr val="0F6FC6"/>
            </a:solidFill>
            <a:prstDash val="solid"/>
            <a:headEnd type="none" len="sm" w="sm"/>
            <a:tailEnd type="none" len="sm" w="sm"/>
          </a:ln>
        </p:spPr>
      </p:sp>
      <p:grpSp>
        <p:nvGrpSpPr>
          <p:cNvPr name="Group 16" id="16"/>
          <p:cNvGrpSpPr/>
          <p:nvPr/>
        </p:nvGrpSpPr>
        <p:grpSpPr>
          <a:xfrm rot="0">
            <a:off x="7427921" y="6338076"/>
            <a:ext cx="2323173" cy="1037848"/>
            <a:chOff x="0" y="0"/>
            <a:chExt cx="909707" cy="406400"/>
          </a:xfrm>
        </p:grpSpPr>
        <p:sp>
          <p:nvSpPr>
            <p:cNvPr name="Freeform 17" id="1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8" id="18"/>
            <p:cNvSpPr txBox="true"/>
            <p:nvPr/>
          </p:nvSpPr>
          <p:spPr>
            <a:xfrm>
              <a:off x="177800" y="-57150"/>
              <a:ext cx="655707" cy="463550"/>
            </a:xfrm>
            <a:prstGeom prst="rect">
              <a:avLst/>
            </a:prstGeom>
          </p:spPr>
          <p:txBody>
            <a:bodyPr anchor="ctr" rtlCol="false" tIns="17859" lIns="17859" bIns="17859" rIns="17859"/>
            <a:lstStyle/>
            <a:p>
              <a:pPr algn="ctr">
                <a:lnSpc>
                  <a:spcPts val="3543"/>
                </a:lnSpc>
                <a:spcBef>
                  <a:spcPct val="0"/>
                </a:spcBef>
              </a:pPr>
              <a:r>
                <a:rPr lang="en-US" sz="2531" spc="-78">
                  <a:solidFill>
                    <a:srgbClr val="FFFFFF"/>
                  </a:solidFill>
                  <a:latin typeface="Questrial"/>
                </a:rPr>
                <a:t>Jun 1924</a:t>
              </a:r>
            </a:p>
          </p:txBody>
        </p:sp>
      </p:grpSp>
      <p:grpSp>
        <p:nvGrpSpPr>
          <p:cNvPr name="Group 19" id="19"/>
          <p:cNvGrpSpPr/>
          <p:nvPr/>
        </p:nvGrpSpPr>
        <p:grpSpPr>
          <a:xfrm rot="0">
            <a:off x="9446142" y="6338076"/>
            <a:ext cx="2213134" cy="1037848"/>
            <a:chOff x="0" y="0"/>
            <a:chExt cx="866618" cy="406400"/>
          </a:xfrm>
        </p:grpSpPr>
        <p:sp>
          <p:nvSpPr>
            <p:cNvPr name="Freeform 20" id="20"/>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1" id="21"/>
            <p:cNvSpPr txBox="true"/>
            <p:nvPr/>
          </p:nvSpPr>
          <p:spPr>
            <a:xfrm>
              <a:off x="177800" y="-57150"/>
              <a:ext cx="612618" cy="463550"/>
            </a:xfrm>
            <a:prstGeom prst="rect">
              <a:avLst/>
            </a:prstGeom>
          </p:spPr>
          <p:txBody>
            <a:bodyPr anchor="ctr" rtlCol="false" tIns="17859" lIns="17859" bIns="17859" rIns="17859"/>
            <a:lstStyle/>
            <a:p>
              <a:pPr algn="ctr">
                <a:lnSpc>
                  <a:spcPts val="3543"/>
                </a:lnSpc>
                <a:spcBef>
                  <a:spcPct val="0"/>
                </a:spcBef>
              </a:pPr>
              <a:r>
                <a:rPr lang="en-US" sz="2531" spc="-78">
                  <a:solidFill>
                    <a:srgbClr val="FFFFFF"/>
                  </a:solidFill>
                  <a:latin typeface="Questrial"/>
                </a:rPr>
                <a:t>Apr 1929</a:t>
              </a:r>
            </a:p>
          </p:txBody>
        </p:sp>
      </p:grpSp>
      <p:grpSp>
        <p:nvGrpSpPr>
          <p:cNvPr name="Group 22" id="22"/>
          <p:cNvGrpSpPr/>
          <p:nvPr/>
        </p:nvGrpSpPr>
        <p:grpSpPr>
          <a:xfrm rot="0">
            <a:off x="11395512" y="6338076"/>
            <a:ext cx="2295554" cy="1037848"/>
            <a:chOff x="0" y="0"/>
            <a:chExt cx="898892" cy="406400"/>
          </a:xfrm>
        </p:grpSpPr>
        <p:sp>
          <p:nvSpPr>
            <p:cNvPr name="Freeform 23" id="23"/>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4" id="24"/>
            <p:cNvSpPr txBox="true"/>
            <p:nvPr/>
          </p:nvSpPr>
          <p:spPr>
            <a:xfrm>
              <a:off x="177800" y="-57150"/>
              <a:ext cx="644892" cy="463550"/>
            </a:xfrm>
            <a:prstGeom prst="rect">
              <a:avLst/>
            </a:prstGeom>
          </p:spPr>
          <p:txBody>
            <a:bodyPr anchor="ctr" rtlCol="false" tIns="17859" lIns="17859" bIns="17859" rIns="17859"/>
            <a:lstStyle/>
            <a:p>
              <a:pPr algn="ctr">
                <a:lnSpc>
                  <a:spcPts val="3543"/>
                </a:lnSpc>
                <a:spcBef>
                  <a:spcPct val="0"/>
                </a:spcBef>
              </a:pPr>
              <a:r>
                <a:rPr lang="en-US" sz="2531" spc="-78">
                  <a:solidFill>
                    <a:srgbClr val="FFFFFF"/>
                  </a:solidFill>
                  <a:latin typeface="Questrial"/>
                </a:rPr>
                <a:t>Oct 1936</a:t>
              </a:r>
            </a:p>
          </p:txBody>
        </p:sp>
      </p:grpSp>
      <p:grpSp>
        <p:nvGrpSpPr>
          <p:cNvPr name="Group 25" id="25"/>
          <p:cNvGrpSpPr/>
          <p:nvPr/>
        </p:nvGrpSpPr>
        <p:grpSpPr>
          <a:xfrm rot="0">
            <a:off x="13382257" y="6338076"/>
            <a:ext cx="2323173" cy="1037848"/>
            <a:chOff x="0" y="0"/>
            <a:chExt cx="909707" cy="406400"/>
          </a:xfrm>
        </p:grpSpPr>
        <p:sp>
          <p:nvSpPr>
            <p:cNvPr name="Freeform 26" id="26"/>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7" id="27"/>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1940</a:t>
              </a:r>
            </a:p>
          </p:txBody>
        </p:sp>
      </p:grpSp>
      <p:grpSp>
        <p:nvGrpSpPr>
          <p:cNvPr name="Group 28" id="28"/>
          <p:cNvGrpSpPr/>
          <p:nvPr/>
        </p:nvGrpSpPr>
        <p:grpSpPr>
          <a:xfrm rot="0">
            <a:off x="1149733" y="8933179"/>
            <a:ext cx="2978012" cy="1354563"/>
            <a:chOff x="0" y="0"/>
            <a:chExt cx="689010" cy="313400"/>
          </a:xfrm>
        </p:grpSpPr>
        <p:sp>
          <p:nvSpPr>
            <p:cNvPr name="Freeform 29" id="2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0" id="30"/>
            <p:cNvSpPr txBox="true"/>
            <p:nvPr/>
          </p:nvSpPr>
          <p:spPr>
            <a:xfrm>
              <a:off x="0" y="-38100"/>
              <a:ext cx="689010" cy="351500"/>
            </a:xfrm>
            <a:prstGeom prst="rect">
              <a:avLst/>
            </a:prstGeom>
          </p:spPr>
          <p:txBody>
            <a:bodyPr anchor="ctr" rtlCol="false" tIns="71437" lIns="71437" bIns="71437" rIns="71437"/>
            <a:lstStyle/>
            <a:p>
              <a:pPr algn="ctr">
                <a:lnSpc>
                  <a:spcPts val="2756"/>
                </a:lnSpc>
                <a:spcBef>
                  <a:spcPct val="0"/>
                </a:spcBef>
              </a:pPr>
            </a:p>
          </p:txBody>
        </p:sp>
      </p:grpSp>
      <p:sp>
        <p:nvSpPr>
          <p:cNvPr name="AutoShape 31" id="31"/>
          <p:cNvSpPr/>
          <p:nvPr/>
        </p:nvSpPr>
        <p:spPr>
          <a:xfrm flipV="true">
            <a:off x="6436680" y="7580750"/>
            <a:ext cx="0" cy="2439125"/>
          </a:xfrm>
          <a:prstGeom prst="line">
            <a:avLst/>
          </a:prstGeom>
          <a:ln cap="flat" w="9525">
            <a:solidFill>
              <a:srgbClr val="0F6FC6"/>
            </a:solidFill>
            <a:prstDash val="solid"/>
            <a:headEnd type="none" len="sm" w="sm"/>
            <a:tailEnd type="none" len="sm" w="sm"/>
          </a:ln>
        </p:spPr>
      </p:sp>
      <p:grpSp>
        <p:nvGrpSpPr>
          <p:cNvPr name="Group 32" id="32"/>
          <p:cNvGrpSpPr/>
          <p:nvPr/>
        </p:nvGrpSpPr>
        <p:grpSpPr>
          <a:xfrm rot="0">
            <a:off x="4955298" y="8933179"/>
            <a:ext cx="2978012" cy="1354563"/>
            <a:chOff x="0" y="0"/>
            <a:chExt cx="689010" cy="313400"/>
          </a:xfrm>
        </p:grpSpPr>
        <p:sp>
          <p:nvSpPr>
            <p:cNvPr name="Freeform 33" id="3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4" id="34"/>
            <p:cNvSpPr txBox="true"/>
            <p:nvPr/>
          </p:nvSpPr>
          <p:spPr>
            <a:xfrm>
              <a:off x="0" y="-38100"/>
              <a:ext cx="689010" cy="351500"/>
            </a:xfrm>
            <a:prstGeom prst="rect">
              <a:avLst/>
            </a:prstGeom>
          </p:spPr>
          <p:txBody>
            <a:bodyPr anchor="ctr" rtlCol="false" tIns="71437" lIns="71437" bIns="71437" rIns="71437"/>
            <a:lstStyle/>
            <a:p>
              <a:pPr algn="ctr">
                <a:lnSpc>
                  <a:spcPts val="2756"/>
                </a:lnSpc>
                <a:spcBef>
                  <a:spcPct val="0"/>
                </a:spcBef>
              </a:pPr>
            </a:p>
          </p:txBody>
        </p:sp>
      </p:grpSp>
      <p:sp>
        <p:nvSpPr>
          <p:cNvPr name="AutoShape 35" id="35"/>
          <p:cNvSpPr/>
          <p:nvPr/>
        </p:nvSpPr>
        <p:spPr>
          <a:xfrm flipV="true">
            <a:off x="10577233" y="7579683"/>
            <a:ext cx="0" cy="2439125"/>
          </a:xfrm>
          <a:prstGeom prst="line">
            <a:avLst/>
          </a:prstGeom>
          <a:ln cap="flat" w="9525">
            <a:solidFill>
              <a:srgbClr val="0F6FC6"/>
            </a:solidFill>
            <a:prstDash val="solid"/>
            <a:headEnd type="none" len="sm" w="sm"/>
            <a:tailEnd type="none" len="sm" w="sm"/>
          </a:ln>
        </p:spPr>
      </p:sp>
      <p:grpSp>
        <p:nvGrpSpPr>
          <p:cNvPr name="Group 36" id="36"/>
          <p:cNvGrpSpPr/>
          <p:nvPr/>
        </p:nvGrpSpPr>
        <p:grpSpPr>
          <a:xfrm rot="0">
            <a:off x="9137468" y="8932112"/>
            <a:ext cx="2978012" cy="1354563"/>
            <a:chOff x="0" y="0"/>
            <a:chExt cx="689010" cy="313400"/>
          </a:xfrm>
        </p:grpSpPr>
        <p:sp>
          <p:nvSpPr>
            <p:cNvPr name="Freeform 37" id="3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8" id="38"/>
            <p:cNvSpPr txBox="true"/>
            <p:nvPr/>
          </p:nvSpPr>
          <p:spPr>
            <a:xfrm>
              <a:off x="0" y="-38100"/>
              <a:ext cx="689010" cy="351500"/>
            </a:xfrm>
            <a:prstGeom prst="rect">
              <a:avLst/>
            </a:prstGeom>
          </p:spPr>
          <p:txBody>
            <a:bodyPr anchor="ctr" rtlCol="false" tIns="71437" lIns="71437" bIns="71437" rIns="71437"/>
            <a:lstStyle/>
            <a:p>
              <a:pPr algn="ctr">
                <a:lnSpc>
                  <a:spcPts val="2756"/>
                </a:lnSpc>
                <a:spcBef>
                  <a:spcPct val="0"/>
                </a:spcBef>
              </a:pPr>
            </a:p>
          </p:txBody>
        </p:sp>
      </p:grpSp>
      <p:sp>
        <p:nvSpPr>
          <p:cNvPr name="AutoShape 39" id="39"/>
          <p:cNvSpPr/>
          <p:nvPr/>
        </p:nvSpPr>
        <p:spPr>
          <a:xfrm flipV="true">
            <a:off x="14536220" y="7578616"/>
            <a:ext cx="0" cy="2439125"/>
          </a:xfrm>
          <a:prstGeom prst="line">
            <a:avLst/>
          </a:prstGeom>
          <a:ln cap="flat" w="9525">
            <a:solidFill>
              <a:srgbClr val="0F6FC6"/>
            </a:solidFill>
            <a:prstDash val="solid"/>
            <a:headEnd type="none" len="sm" w="sm"/>
            <a:tailEnd type="none" len="sm" w="sm"/>
          </a:ln>
        </p:spPr>
      </p:sp>
      <p:grpSp>
        <p:nvGrpSpPr>
          <p:cNvPr name="Group 40" id="40"/>
          <p:cNvGrpSpPr/>
          <p:nvPr/>
        </p:nvGrpSpPr>
        <p:grpSpPr>
          <a:xfrm rot="0">
            <a:off x="13054838" y="8931045"/>
            <a:ext cx="2978012" cy="1354563"/>
            <a:chOff x="0" y="0"/>
            <a:chExt cx="689010" cy="313400"/>
          </a:xfrm>
        </p:grpSpPr>
        <p:sp>
          <p:nvSpPr>
            <p:cNvPr name="Freeform 41" id="4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2" id="42"/>
            <p:cNvSpPr txBox="true"/>
            <p:nvPr/>
          </p:nvSpPr>
          <p:spPr>
            <a:xfrm>
              <a:off x="0" y="-38100"/>
              <a:ext cx="689010" cy="351500"/>
            </a:xfrm>
            <a:prstGeom prst="rect">
              <a:avLst/>
            </a:prstGeom>
          </p:spPr>
          <p:txBody>
            <a:bodyPr anchor="ctr" rtlCol="false" tIns="71437" lIns="71437" bIns="71437" rIns="71437"/>
            <a:lstStyle/>
            <a:p>
              <a:pPr algn="ctr">
                <a:lnSpc>
                  <a:spcPts val="2756"/>
                </a:lnSpc>
                <a:spcBef>
                  <a:spcPct val="0"/>
                </a:spcBef>
              </a:pPr>
            </a:p>
          </p:txBody>
        </p:sp>
      </p:grpSp>
      <p:sp>
        <p:nvSpPr>
          <p:cNvPr name="AutoShape 43" id="43"/>
          <p:cNvSpPr/>
          <p:nvPr/>
        </p:nvSpPr>
        <p:spPr>
          <a:xfrm flipV="true">
            <a:off x="4594316" y="3704812"/>
            <a:ext cx="0" cy="2439125"/>
          </a:xfrm>
          <a:prstGeom prst="line">
            <a:avLst/>
          </a:prstGeom>
          <a:ln cap="flat" w="9525">
            <a:solidFill>
              <a:srgbClr val="0F6FC6"/>
            </a:solidFill>
            <a:prstDash val="solid"/>
            <a:headEnd type="none" len="sm" w="sm"/>
            <a:tailEnd type="none" len="sm" w="sm"/>
          </a:ln>
        </p:spPr>
      </p:sp>
      <p:grpSp>
        <p:nvGrpSpPr>
          <p:cNvPr name="Group 44" id="44"/>
          <p:cNvGrpSpPr/>
          <p:nvPr/>
        </p:nvGrpSpPr>
        <p:grpSpPr>
          <a:xfrm rot="0">
            <a:off x="3112934" y="3424031"/>
            <a:ext cx="2978012" cy="1354563"/>
            <a:chOff x="0" y="0"/>
            <a:chExt cx="689010" cy="313400"/>
          </a:xfrm>
        </p:grpSpPr>
        <p:sp>
          <p:nvSpPr>
            <p:cNvPr name="Freeform 45" id="4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6" id="46"/>
            <p:cNvSpPr txBox="true"/>
            <p:nvPr/>
          </p:nvSpPr>
          <p:spPr>
            <a:xfrm>
              <a:off x="0" y="-38100"/>
              <a:ext cx="689010" cy="351500"/>
            </a:xfrm>
            <a:prstGeom prst="rect">
              <a:avLst/>
            </a:prstGeom>
          </p:spPr>
          <p:txBody>
            <a:bodyPr anchor="ctr" rtlCol="false" tIns="71437" lIns="71437" bIns="71437" rIns="71437"/>
            <a:lstStyle/>
            <a:p>
              <a:pPr algn="ctr">
                <a:lnSpc>
                  <a:spcPts val="2756"/>
                </a:lnSpc>
                <a:spcBef>
                  <a:spcPct val="0"/>
                </a:spcBef>
              </a:pPr>
            </a:p>
          </p:txBody>
        </p:sp>
      </p:grpSp>
      <p:sp>
        <p:nvSpPr>
          <p:cNvPr name="AutoShape 47" id="47"/>
          <p:cNvSpPr/>
          <p:nvPr/>
        </p:nvSpPr>
        <p:spPr>
          <a:xfrm flipV="true">
            <a:off x="8581884" y="3704812"/>
            <a:ext cx="0" cy="2439125"/>
          </a:xfrm>
          <a:prstGeom prst="line">
            <a:avLst/>
          </a:prstGeom>
          <a:ln cap="flat" w="9525">
            <a:solidFill>
              <a:srgbClr val="0F6FC6"/>
            </a:solidFill>
            <a:prstDash val="solid"/>
            <a:headEnd type="none" len="sm" w="sm"/>
            <a:tailEnd type="none" len="sm" w="sm"/>
          </a:ln>
        </p:spPr>
      </p:sp>
      <p:grpSp>
        <p:nvGrpSpPr>
          <p:cNvPr name="Group 48" id="48"/>
          <p:cNvGrpSpPr/>
          <p:nvPr/>
        </p:nvGrpSpPr>
        <p:grpSpPr>
          <a:xfrm rot="0">
            <a:off x="7100502" y="3424031"/>
            <a:ext cx="2978012" cy="1354563"/>
            <a:chOff x="0" y="0"/>
            <a:chExt cx="689010" cy="313400"/>
          </a:xfrm>
        </p:grpSpPr>
        <p:sp>
          <p:nvSpPr>
            <p:cNvPr name="Freeform 49" id="4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0" id="50"/>
            <p:cNvSpPr txBox="true"/>
            <p:nvPr/>
          </p:nvSpPr>
          <p:spPr>
            <a:xfrm>
              <a:off x="0" y="-38100"/>
              <a:ext cx="689010" cy="351500"/>
            </a:xfrm>
            <a:prstGeom prst="rect">
              <a:avLst/>
            </a:prstGeom>
          </p:spPr>
          <p:txBody>
            <a:bodyPr anchor="ctr" rtlCol="false" tIns="71437" lIns="71437" bIns="71437" rIns="71437"/>
            <a:lstStyle/>
            <a:p>
              <a:pPr algn="ctr">
                <a:lnSpc>
                  <a:spcPts val="2756"/>
                </a:lnSpc>
                <a:spcBef>
                  <a:spcPct val="0"/>
                </a:spcBef>
              </a:pPr>
            </a:p>
          </p:txBody>
        </p:sp>
      </p:grpSp>
      <p:sp>
        <p:nvSpPr>
          <p:cNvPr name="AutoShape 51" id="51"/>
          <p:cNvSpPr/>
          <p:nvPr/>
        </p:nvSpPr>
        <p:spPr>
          <a:xfrm flipV="true">
            <a:off x="12535666" y="3699422"/>
            <a:ext cx="0" cy="2439125"/>
          </a:xfrm>
          <a:prstGeom prst="line">
            <a:avLst/>
          </a:prstGeom>
          <a:ln cap="flat" w="9525">
            <a:solidFill>
              <a:srgbClr val="0F6FC6"/>
            </a:solidFill>
            <a:prstDash val="solid"/>
            <a:headEnd type="none" len="sm" w="sm"/>
            <a:tailEnd type="none" len="sm" w="sm"/>
          </a:ln>
        </p:spPr>
      </p:sp>
      <p:grpSp>
        <p:nvGrpSpPr>
          <p:cNvPr name="Group 52" id="52"/>
          <p:cNvGrpSpPr/>
          <p:nvPr/>
        </p:nvGrpSpPr>
        <p:grpSpPr>
          <a:xfrm rot="0">
            <a:off x="11054283" y="3418641"/>
            <a:ext cx="2978012" cy="1354563"/>
            <a:chOff x="0" y="0"/>
            <a:chExt cx="689010" cy="313400"/>
          </a:xfrm>
        </p:grpSpPr>
        <p:sp>
          <p:nvSpPr>
            <p:cNvPr name="Freeform 53" id="5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4" id="54"/>
            <p:cNvSpPr txBox="true"/>
            <p:nvPr/>
          </p:nvSpPr>
          <p:spPr>
            <a:xfrm>
              <a:off x="0" y="-38100"/>
              <a:ext cx="689010" cy="351500"/>
            </a:xfrm>
            <a:prstGeom prst="rect">
              <a:avLst/>
            </a:prstGeom>
          </p:spPr>
          <p:txBody>
            <a:bodyPr anchor="ctr" rtlCol="false" tIns="71437" lIns="71437" bIns="71437" rIns="71437"/>
            <a:lstStyle/>
            <a:p>
              <a:pPr algn="ctr">
                <a:lnSpc>
                  <a:spcPts val="2756"/>
                </a:lnSpc>
                <a:spcBef>
                  <a:spcPct val="0"/>
                </a:spcBef>
              </a:pPr>
            </a:p>
          </p:txBody>
        </p:sp>
      </p:grpSp>
      <p:grpSp>
        <p:nvGrpSpPr>
          <p:cNvPr name="Group 55" id="55"/>
          <p:cNvGrpSpPr/>
          <p:nvPr/>
        </p:nvGrpSpPr>
        <p:grpSpPr>
          <a:xfrm rot="0">
            <a:off x="5117346" y="801692"/>
            <a:ext cx="6913636" cy="769749"/>
            <a:chOff x="0" y="0"/>
            <a:chExt cx="1579606" cy="175870"/>
          </a:xfrm>
        </p:grpSpPr>
        <p:sp>
          <p:nvSpPr>
            <p:cNvPr name="Freeform 56" id="56"/>
            <p:cNvSpPr/>
            <p:nvPr/>
          </p:nvSpPr>
          <p:spPr>
            <a:xfrm flipH="false" flipV="false" rot="0">
              <a:off x="0" y="0"/>
              <a:ext cx="1579606" cy="175870"/>
            </a:xfrm>
            <a:custGeom>
              <a:avLst/>
              <a:gdLst/>
              <a:ahLst/>
              <a:cxnLst/>
              <a:rect r="r" b="b" t="t" l="l"/>
              <a:pathLst>
                <a:path h="175870" w="1579606">
                  <a:moveTo>
                    <a:pt x="4479" y="0"/>
                  </a:moveTo>
                  <a:lnTo>
                    <a:pt x="1575127" y="0"/>
                  </a:lnTo>
                  <a:cubicBezTo>
                    <a:pt x="1576315" y="0"/>
                    <a:pt x="1577454" y="472"/>
                    <a:pt x="1578294" y="1312"/>
                  </a:cubicBezTo>
                  <a:cubicBezTo>
                    <a:pt x="1579134" y="2152"/>
                    <a:pt x="1579606" y="3291"/>
                    <a:pt x="1579606" y="4479"/>
                  </a:cubicBezTo>
                  <a:lnTo>
                    <a:pt x="1579606" y="171391"/>
                  </a:lnTo>
                  <a:cubicBezTo>
                    <a:pt x="1579606" y="173865"/>
                    <a:pt x="1577601" y="175870"/>
                    <a:pt x="1575127" y="175870"/>
                  </a:cubicBezTo>
                  <a:lnTo>
                    <a:pt x="4479" y="175870"/>
                  </a:lnTo>
                  <a:cubicBezTo>
                    <a:pt x="3291" y="175870"/>
                    <a:pt x="2152" y="175398"/>
                    <a:pt x="1312" y="174558"/>
                  </a:cubicBezTo>
                  <a:cubicBezTo>
                    <a:pt x="472" y="173718"/>
                    <a:pt x="0" y="172579"/>
                    <a:pt x="0" y="171391"/>
                  </a:cubicBezTo>
                  <a:lnTo>
                    <a:pt x="0" y="4479"/>
                  </a:lnTo>
                  <a:cubicBezTo>
                    <a:pt x="0" y="2005"/>
                    <a:pt x="2005" y="0"/>
                    <a:pt x="4479" y="0"/>
                  </a:cubicBezTo>
                  <a:close/>
                </a:path>
              </a:pathLst>
            </a:custGeom>
            <a:solidFill>
              <a:srgbClr val="0F6FC6"/>
            </a:solidFill>
          </p:spPr>
        </p:sp>
        <p:sp>
          <p:nvSpPr>
            <p:cNvPr name="TextBox 57" id="57"/>
            <p:cNvSpPr txBox="true"/>
            <p:nvPr/>
          </p:nvSpPr>
          <p:spPr>
            <a:xfrm>
              <a:off x="0" y="-66675"/>
              <a:ext cx="1579606" cy="242545"/>
            </a:xfrm>
            <a:prstGeom prst="rect">
              <a:avLst/>
            </a:prstGeom>
          </p:spPr>
          <p:txBody>
            <a:bodyPr anchor="ctr" rtlCol="false" tIns="71437" lIns="71437" bIns="71437" rIns="71437"/>
            <a:lstStyle/>
            <a:p>
              <a:pPr algn="ctr">
                <a:lnSpc>
                  <a:spcPts val="4994"/>
                </a:lnSpc>
              </a:pPr>
              <a:r>
                <a:rPr lang="en-US" sz="3619" spc="354">
                  <a:solidFill>
                    <a:srgbClr val="FFFFFF"/>
                  </a:solidFill>
                  <a:latin typeface="Questrial"/>
                </a:rPr>
                <a:t>LIFE IN FASCIST ITALY</a:t>
              </a:r>
            </a:p>
          </p:txBody>
        </p:sp>
      </p:grpSp>
      <p:sp>
        <p:nvSpPr>
          <p:cNvPr name="TextBox 58" id="58"/>
          <p:cNvSpPr txBox="true"/>
          <p:nvPr/>
        </p:nvSpPr>
        <p:spPr>
          <a:xfrm rot="0">
            <a:off x="2344513" y="2029051"/>
            <a:ext cx="12493557" cy="344245"/>
          </a:xfrm>
          <a:prstGeom prst="rect">
            <a:avLst/>
          </a:prstGeom>
        </p:spPr>
        <p:txBody>
          <a:bodyPr anchor="t" rtlCol="false" tIns="0" lIns="0" bIns="0" rIns="0">
            <a:spAutoFit/>
          </a:bodyPr>
          <a:lstStyle/>
          <a:p>
            <a:pPr algn="ctr">
              <a:lnSpc>
                <a:spcPts val="2460"/>
              </a:lnSpc>
              <a:spcBef>
                <a:spcPct val="0"/>
              </a:spcBef>
            </a:pPr>
            <a:r>
              <a:rPr lang="en-US" sz="1783" spc="174">
                <a:solidFill>
                  <a:srgbClr val="0F6FC6"/>
                </a:solidFill>
                <a:latin typeface="Arial Bold"/>
              </a:rPr>
              <a:t>3.9 EXAMINE</a:t>
            </a:r>
            <a:r>
              <a:rPr lang="en-US" sz="1783" spc="174">
                <a:solidFill>
                  <a:srgbClr val="000000"/>
                </a:solidFill>
                <a:latin typeface="Arial"/>
              </a:rPr>
              <a:t> life in one fascist country and one communist country in the twentieth century</a:t>
            </a:r>
          </a:p>
        </p:txBody>
      </p:sp>
      <p:sp>
        <p:nvSpPr>
          <p:cNvPr name="Freeform 59" id="59"/>
          <p:cNvSpPr/>
          <p:nvPr/>
        </p:nvSpPr>
        <p:spPr>
          <a:xfrm flipH="false" flipV="false" rot="0">
            <a:off x="13691067" y="134312"/>
            <a:ext cx="2810696" cy="2104509"/>
          </a:xfrm>
          <a:custGeom>
            <a:avLst/>
            <a:gdLst/>
            <a:ahLst/>
            <a:cxnLst/>
            <a:rect r="r" b="b" t="t" l="l"/>
            <a:pathLst>
              <a:path h="2104509" w="2810696">
                <a:moveTo>
                  <a:pt x="0" y="0"/>
                </a:moveTo>
                <a:lnTo>
                  <a:pt x="2810696" y="0"/>
                </a:lnTo>
                <a:lnTo>
                  <a:pt x="2810696" y="2104509"/>
                </a:lnTo>
                <a:lnTo>
                  <a:pt x="0" y="21045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0" id="60"/>
          <p:cNvSpPr/>
          <p:nvPr/>
        </p:nvSpPr>
        <p:spPr>
          <a:xfrm flipH="false" flipV="false" rot="0">
            <a:off x="685800" y="743"/>
            <a:ext cx="2855675" cy="1903783"/>
          </a:xfrm>
          <a:custGeom>
            <a:avLst/>
            <a:gdLst/>
            <a:ahLst/>
            <a:cxnLst/>
            <a:rect r="r" b="b" t="t" l="l"/>
            <a:pathLst>
              <a:path h="1903783" w="2855675">
                <a:moveTo>
                  <a:pt x="0" y="0"/>
                </a:moveTo>
                <a:lnTo>
                  <a:pt x="2855675" y="0"/>
                </a:lnTo>
                <a:lnTo>
                  <a:pt x="2855675" y="1903783"/>
                </a:lnTo>
                <a:lnTo>
                  <a:pt x="0" y="1903783"/>
                </a:lnTo>
                <a:lnTo>
                  <a:pt x="0" y="0"/>
                </a:lnTo>
                <a:close/>
              </a:path>
            </a:pathLst>
          </a:custGeom>
          <a:blipFill>
            <a:blip r:embed="rId4"/>
            <a:stretch>
              <a:fillRect l="0" t="0" r="0" b="0"/>
            </a:stretch>
          </a:blipFill>
        </p:spPr>
      </p:sp>
      <p:sp>
        <p:nvSpPr>
          <p:cNvPr name="Freeform 61" id="61"/>
          <p:cNvSpPr/>
          <p:nvPr/>
        </p:nvSpPr>
        <p:spPr>
          <a:xfrm flipH="false" flipV="false" rot="0">
            <a:off x="14172008" y="2558754"/>
            <a:ext cx="2277903" cy="3130656"/>
          </a:xfrm>
          <a:custGeom>
            <a:avLst/>
            <a:gdLst/>
            <a:ahLst/>
            <a:cxnLst/>
            <a:rect r="r" b="b" t="t" l="l"/>
            <a:pathLst>
              <a:path h="3130656" w="2277903">
                <a:moveTo>
                  <a:pt x="0" y="0"/>
                </a:moveTo>
                <a:lnTo>
                  <a:pt x="2277902" y="0"/>
                </a:lnTo>
                <a:lnTo>
                  <a:pt x="2277902" y="3130656"/>
                </a:lnTo>
                <a:lnTo>
                  <a:pt x="0" y="3130656"/>
                </a:lnTo>
                <a:lnTo>
                  <a:pt x="0" y="0"/>
                </a:lnTo>
                <a:close/>
              </a:path>
            </a:pathLst>
          </a:custGeom>
          <a:blipFill>
            <a:blip r:embed="rId5"/>
            <a:stretch>
              <a:fillRect l="-21750" t="-1756" r="-20820" b="-1979"/>
            </a:stretch>
          </a:blipFill>
        </p:spPr>
      </p:sp>
      <p:sp>
        <p:nvSpPr>
          <p:cNvPr name="Freeform 62" id="62"/>
          <p:cNvSpPr/>
          <p:nvPr/>
        </p:nvSpPr>
        <p:spPr>
          <a:xfrm flipH="false" flipV="false" rot="0">
            <a:off x="1150166" y="1904526"/>
            <a:ext cx="942070" cy="4234021"/>
          </a:xfrm>
          <a:custGeom>
            <a:avLst/>
            <a:gdLst/>
            <a:ahLst/>
            <a:cxnLst/>
            <a:rect r="r" b="b" t="t" l="l"/>
            <a:pathLst>
              <a:path h="4234021" w="942070">
                <a:moveTo>
                  <a:pt x="0" y="0"/>
                </a:moveTo>
                <a:lnTo>
                  <a:pt x="942070" y="0"/>
                </a:lnTo>
                <a:lnTo>
                  <a:pt x="942070" y="4234021"/>
                </a:lnTo>
                <a:lnTo>
                  <a:pt x="0" y="423402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3" id="63"/>
          <p:cNvSpPr txBox="true"/>
          <p:nvPr/>
        </p:nvSpPr>
        <p:spPr>
          <a:xfrm rot="0">
            <a:off x="3254350" y="3520080"/>
            <a:ext cx="2683725" cy="1141328"/>
          </a:xfrm>
          <a:prstGeom prst="rect">
            <a:avLst/>
          </a:prstGeom>
        </p:spPr>
        <p:txBody>
          <a:bodyPr anchor="t" rtlCol="false" tIns="0" lIns="0" bIns="0" rIns="0">
            <a:spAutoFit/>
          </a:bodyPr>
          <a:lstStyle/>
          <a:p>
            <a:pPr algn="ctr" marL="0" indent="0" lvl="0">
              <a:lnSpc>
                <a:spcPts val="2237"/>
              </a:lnSpc>
              <a:spcBef>
                <a:spcPct val="0"/>
              </a:spcBef>
            </a:pPr>
            <a:r>
              <a:rPr lang="en-US" sz="1621" spc="158">
                <a:solidFill>
                  <a:srgbClr val="0F6FC6"/>
                </a:solidFill>
                <a:latin typeface="Arial Bold"/>
              </a:rPr>
              <a:t>March on Rome </a:t>
            </a:r>
            <a:r>
              <a:rPr lang="en-US" sz="1621" spc="158">
                <a:solidFill>
                  <a:srgbClr val="0F6FC6"/>
                </a:solidFill>
                <a:latin typeface="Arial"/>
              </a:rPr>
              <a:t>- </a:t>
            </a:r>
            <a:r>
              <a:rPr lang="en-US" sz="1621" spc="158">
                <a:solidFill>
                  <a:srgbClr val="0F6FC6"/>
                </a:solidFill>
                <a:latin typeface="Arial Bold"/>
              </a:rPr>
              <a:t>Mussolini</a:t>
            </a:r>
            <a:r>
              <a:rPr lang="en-US" sz="1621" spc="158">
                <a:solidFill>
                  <a:srgbClr val="000000"/>
                </a:solidFill>
                <a:latin typeface="Arial Bold"/>
              </a:rPr>
              <a:t> </a:t>
            </a:r>
            <a:r>
              <a:rPr lang="en-US" sz="1621" spc="158">
                <a:solidFill>
                  <a:srgbClr val="000000"/>
                </a:solidFill>
                <a:latin typeface="Arial"/>
              </a:rPr>
              <a:t>and his </a:t>
            </a:r>
            <a:r>
              <a:rPr lang="en-US" sz="1621" spc="158">
                <a:solidFill>
                  <a:srgbClr val="0F6FC6"/>
                </a:solidFill>
                <a:latin typeface="Arial Bold"/>
              </a:rPr>
              <a:t>Blackshirts</a:t>
            </a:r>
            <a:r>
              <a:rPr lang="en-US" sz="1621" spc="158">
                <a:solidFill>
                  <a:srgbClr val="000000"/>
                </a:solidFill>
                <a:latin typeface="Arial Bold"/>
              </a:rPr>
              <a:t> </a:t>
            </a:r>
            <a:r>
              <a:rPr lang="en-US" sz="1621" spc="158">
                <a:solidFill>
                  <a:srgbClr val="000000"/>
                </a:solidFill>
                <a:latin typeface="Arial"/>
              </a:rPr>
              <a:t>rise to power.</a:t>
            </a:r>
          </a:p>
        </p:txBody>
      </p:sp>
      <p:sp>
        <p:nvSpPr>
          <p:cNvPr name="TextBox 64" id="64"/>
          <p:cNvSpPr txBox="true"/>
          <p:nvPr/>
        </p:nvSpPr>
        <p:spPr>
          <a:xfrm rot="0">
            <a:off x="7247645" y="3520080"/>
            <a:ext cx="2683725" cy="1141328"/>
          </a:xfrm>
          <a:prstGeom prst="rect">
            <a:avLst/>
          </a:prstGeom>
        </p:spPr>
        <p:txBody>
          <a:bodyPr anchor="t" rtlCol="false" tIns="0" lIns="0" bIns="0" rIns="0">
            <a:spAutoFit/>
          </a:bodyPr>
          <a:lstStyle/>
          <a:p>
            <a:pPr algn="ctr" marL="0" indent="0" lvl="0">
              <a:lnSpc>
                <a:spcPts val="2237"/>
              </a:lnSpc>
              <a:spcBef>
                <a:spcPct val="0"/>
              </a:spcBef>
            </a:pPr>
            <a:r>
              <a:rPr lang="en-US" sz="1621" spc="158">
                <a:solidFill>
                  <a:srgbClr val="0F6FC6"/>
                </a:solidFill>
                <a:latin typeface="Arial Bold"/>
              </a:rPr>
              <a:t>Giacome Matteotti</a:t>
            </a:r>
            <a:r>
              <a:rPr lang="en-US" sz="1621" spc="158">
                <a:solidFill>
                  <a:srgbClr val="000000"/>
                </a:solidFill>
                <a:latin typeface="Arial Bold"/>
              </a:rPr>
              <a:t> </a:t>
            </a:r>
            <a:r>
              <a:rPr lang="en-US" sz="1621" spc="158">
                <a:solidFill>
                  <a:srgbClr val="000000"/>
                </a:solidFill>
                <a:latin typeface="Arial"/>
              </a:rPr>
              <a:t>assassinated due to opposition against Mussolini</a:t>
            </a:r>
          </a:p>
        </p:txBody>
      </p:sp>
      <p:sp>
        <p:nvSpPr>
          <p:cNvPr name="TextBox 65" id="65"/>
          <p:cNvSpPr txBox="true"/>
          <p:nvPr/>
        </p:nvSpPr>
        <p:spPr>
          <a:xfrm rot="0">
            <a:off x="11186083" y="3630885"/>
            <a:ext cx="2683725" cy="863400"/>
          </a:xfrm>
          <a:prstGeom prst="rect">
            <a:avLst/>
          </a:prstGeom>
        </p:spPr>
        <p:txBody>
          <a:bodyPr anchor="t" rtlCol="false" tIns="0" lIns="0" bIns="0" rIns="0">
            <a:spAutoFit/>
          </a:bodyPr>
          <a:lstStyle/>
          <a:p>
            <a:pPr algn="ctr" marL="0" indent="0" lvl="0">
              <a:lnSpc>
                <a:spcPts val="2237"/>
              </a:lnSpc>
              <a:spcBef>
                <a:spcPct val="0"/>
              </a:spcBef>
            </a:pPr>
            <a:r>
              <a:rPr lang="en-US" sz="1621" spc="158">
                <a:solidFill>
                  <a:srgbClr val="000000"/>
                </a:solidFill>
                <a:latin typeface="Arial"/>
              </a:rPr>
              <a:t>The </a:t>
            </a:r>
            <a:r>
              <a:rPr lang="en-US" sz="1621" spc="158">
                <a:solidFill>
                  <a:srgbClr val="0F6FC6"/>
                </a:solidFill>
                <a:latin typeface="Arial Bold"/>
              </a:rPr>
              <a:t>Rome-Berlin Axis Treaty </a:t>
            </a:r>
            <a:r>
              <a:rPr lang="en-US" sz="1621" spc="158">
                <a:solidFill>
                  <a:srgbClr val="000000"/>
                </a:solidFill>
                <a:latin typeface="Arial"/>
              </a:rPr>
              <a:t>is signed by Hitler and Mussolini.</a:t>
            </a:r>
          </a:p>
        </p:txBody>
      </p:sp>
      <p:sp>
        <p:nvSpPr>
          <p:cNvPr name="TextBox 66" id="66"/>
          <p:cNvSpPr txBox="true"/>
          <p:nvPr/>
        </p:nvSpPr>
        <p:spPr>
          <a:xfrm rot="0">
            <a:off x="1274101" y="9177539"/>
            <a:ext cx="2683725" cy="863400"/>
          </a:xfrm>
          <a:prstGeom prst="rect">
            <a:avLst/>
          </a:prstGeom>
        </p:spPr>
        <p:txBody>
          <a:bodyPr anchor="t" rtlCol="false" tIns="0" lIns="0" bIns="0" rIns="0">
            <a:spAutoFit/>
          </a:bodyPr>
          <a:lstStyle/>
          <a:p>
            <a:pPr algn="ctr" marL="0" indent="0" lvl="0">
              <a:lnSpc>
                <a:spcPts val="2237"/>
              </a:lnSpc>
              <a:spcBef>
                <a:spcPct val="0"/>
              </a:spcBef>
            </a:pPr>
            <a:r>
              <a:rPr lang="en-US" sz="1621" spc="158">
                <a:solidFill>
                  <a:srgbClr val="0F6FC6"/>
                </a:solidFill>
                <a:latin typeface="Arial Bold"/>
              </a:rPr>
              <a:t>Benito Mussolini </a:t>
            </a:r>
            <a:r>
              <a:rPr lang="en-US" sz="1621" spc="158">
                <a:solidFill>
                  <a:srgbClr val="000000"/>
                </a:solidFill>
                <a:latin typeface="Arial"/>
              </a:rPr>
              <a:t>forms the </a:t>
            </a:r>
            <a:r>
              <a:rPr lang="en-US" sz="1621" spc="158">
                <a:solidFill>
                  <a:srgbClr val="0F6FC6"/>
                </a:solidFill>
                <a:latin typeface="Arial Bold"/>
              </a:rPr>
              <a:t>National Fascist Party</a:t>
            </a:r>
          </a:p>
        </p:txBody>
      </p:sp>
      <p:sp>
        <p:nvSpPr>
          <p:cNvPr name="TextBox 67" id="67"/>
          <p:cNvSpPr txBox="true"/>
          <p:nvPr/>
        </p:nvSpPr>
        <p:spPr>
          <a:xfrm rot="0">
            <a:off x="5102441" y="9038575"/>
            <a:ext cx="2683725" cy="1141328"/>
          </a:xfrm>
          <a:prstGeom prst="rect">
            <a:avLst/>
          </a:prstGeom>
        </p:spPr>
        <p:txBody>
          <a:bodyPr anchor="t" rtlCol="false" tIns="0" lIns="0" bIns="0" rIns="0">
            <a:spAutoFit/>
          </a:bodyPr>
          <a:lstStyle/>
          <a:p>
            <a:pPr algn="ctr">
              <a:lnSpc>
                <a:spcPts val="2237"/>
              </a:lnSpc>
            </a:pPr>
            <a:r>
              <a:rPr lang="en-US" sz="1621" spc="158">
                <a:solidFill>
                  <a:srgbClr val="0F6FC6"/>
                </a:solidFill>
                <a:latin typeface="Arial Bold"/>
              </a:rPr>
              <a:t>Acerbo Law</a:t>
            </a:r>
          </a:p>
          <a:p>
            <a:pPr algn="ctr" marL="0" indent="0" lvl="0">
              <a:lnSpc>
                <a:spcPts val="2237"/>
              </a:lnSpc>
              <a:spcBef>
                <a:spcPct val="0"/>
              </a:spcBef>
            </a:pPr>
            <a:r>
              <a:rPr lang="en-US" sz="1621" spc="158">
                <a:solidFill>
                  <a:srgbClr val="000000"/>
                </a:solidFill>
                <a:latin typeface="Arial"/>
              </a:rPr>
              <a:t>Only the King could interfere with Mussolini's power</a:t>
            </a:r>
          </a:p>
        </p:txBody>
      </p:sp>
      <p:sp>
        <p:nvSpPr>
          <p:cNvPr name="TextBox 68" id="68"/>
          <p:cNvSpPr txBox="true"/>
          <p:nvPr/>
        </p:nvSpPr>
        <p:spPr>
          <a:xfrm rot="0">
            <a:off x="9284611" y="9038575"/>
            <a:ext cx="2683725" cy="1021510"/>
          </a:xfrm>
          <a:prstGeom prst="rect">
            <a:avLst/>
          </a:prstGeom>
        </p:spPr>
        <p:txBody>
          <a:bodyPr anchor="t" rtlCol="false" tIns="0" lIns="0" bIns="0" rIns="0">
            <a:spAutoFit/>
          </a:bodyPr>
          <a:lstStyle/>
          <a:p>
            <a:pPr algn="ctr" marL="0" indent="0" lvl="0">
              <a:lnSpc>
                <a:spcPts val="2013"/>
              </a:lnSpc>
              <a:spcBef>
                <a:spcPct val="0"/>
              </a:spcBef>
            </a:pPr>
            <a:r>
              <a:rPr lang="en-US" sz="1458" spc="142">
                <a:solidFill>
                  <a:srgbClr val="0F6FC6"/>
                </a:solidFill>
                <a:latin typeface="Arial Bold"/>
              </a:rPr>
              <a:t>Lateran Treaty of Concordat</a:t>
            </a:r>
            <a:r>
              <a:rPr lang="en-US" sz="1458" spc="142">
                <a:solidFill>
                  <a:srgbClr val="000000"/>
                </a:solidFill>
                <a:latin typeface="Arial Bold"/>
              </a:rPr>
              <a:t> </a:t>
            </a:r>
            <a:r>
              <a:rPr lang="en-US" sz="1458" spc="142">
                <a:solidFill>
                  <a:srgbClr val="000000"/>
                </a:solidFill>
                <a:latin typeface="Arial"/>
              </a:rPr>
              <a:t>give Mussolini an understanding with the Catholic Church.</a:t>
            </a:r>
          </a:p>
        </p:txBody>
      </p:sp>
      <p:sp>
        <p:nvSpPr>
          <p:cNvPr name="TextBox 69" id="69"/>
          <p:cNvSpPr txBox="true"/>
          <p:nvPr/>
        </p:nvSpPr>
        <p:spPr>
          <a:xfrm rot="0">
            <a:off x="13201982" y="9316503"/>
            <a:ext cx="2683725" cy="585473"/>
          </a:xfrm>
          <a:prstGeom prst="rect">
            <a:avLst/>
          </a:prstGeom>
        </p:spPr>
        <p:txBody>
          <a:bodyPr anchor="t" rtlCol="false" tIns="0" lIns="0" bIns="0" rIns="0">
            <a:spAutoFit/>
          </a:bodyPr>
          <a:lstStyle/>
          <a:p>
            <a:pPr algn="ctr" marL="0" indent="0" lvl="0">
              <a:lnSpc>
                <a:spcPts val="2237"/>
              </a:lnSpc>
              <a:spcBef>
                <a:spcPct val="0"/>
              </a:spcBef>
            </a:pPr>
            <a:r>
              <a:rPr lang="en-US" sz="1621" spc="158">
                <a:solidFill>
                  <a:srgbClr val="000000"/>
                </a:solidFill>
                <a:latin typeface="Arial"/>
              </a:rPr>
              <a:t>Italy enters </a:t>
            </a:r>
            <a:r>
              <a:rPr lang="en-US" sz="1621" spc="158">
                <a:solidFill>
                  <a:srgbClr val="0F6FC6"/>
                </a:solidFill>
                <a:latin typeface="Arial Bold"/>
              </a:rPr>
              <a:t>World War II</a:t>
            </a:r>
            <a:r>
              <a:rPr lang="en-US" sz="1621" spc="158">
                <a:solidFill>
                  <a:srgbClr val="000000"/>
                </a:solidFill>
                <a:latin typeface="Arial Bold"/>
              </a:rPr>
              <a:t> </a:t>
            </a:r>
            <a:r>
              <a:rPr lang="en-US" sz="1621" spc="158">
                <a:solidFill>
                  <a:srgbClr val="000000"/>
                </a:solidFill>
                <a:latin typeface="Arial"/>
              </a:rPr>
              <a:t>as an </a:t>
            </a:r>
            <a:r>
              <a:rPr lang="en-US" sz="1621" spc="158">
                <a:solidFill>
                  <a:srgbClr val="0F6FC6"/>
                </a:solidFill>
                <a:latin typeface="Arial Bold"/>
              </a:rPr>
              <a:t>Axis Power</a:t>
            </a:r>
            <a:r>
              <a:rPr lang="en-US" sz="1621" spc="158">
                <a:solidFill>
                  <a:srgbClr val="000000"/>
                </a:solidFill>
                <a:latin typeface="Arial"/>
              </a:rPr>
              <a:t>.</a:t>
            </a:r>
          </a:p>
        </p:txBody>
      </p:sp>
      <p:sp>
        <p:nvSpPr>
          <p:cNvPr name="TextBox 70" id="70"/>
          <p:cNvSpPr txBox="true"/>
          <p:nvPr/>
        </p:nvSpPr>
        <p:spPr>
          <a:xfrm rot="0">
            <a:off x="6999828" y="-47408"/>
            <a:ext cx="3182927" cy="441044"/>
          </a:xfrm>
          <a:prstGeom prst="rect">
            <a:avLst/>
          </a:prstGeom>
        </p:spPr>
        <p:txBody>
          <a:bodyPr anchor="t" rtlCol="false" tIns="0" lIns="0" bIns="0" rIns="0">
            <a:spAutoFit/>
          </a:bodyPr>
          <a:lstStyle/>
          <a:p>
            <a:pPr algn="ctr">
              <a:lnSpc>
                <a:spcPts val="3393"/>
              </a:lnSpc>
            </a:pPr>
            <a:r>
              <a:rPr lang="en-US" sz="2424">
                <a:solidFill>
                  <a:srgbClr val="0F6FC6"/>
                </a:solidFill>
                <a:latin typeface="Old Standard Bold"/>
              </a:rPr>
              <a:t>Chapter</a:t>
            </a:r>
            <a:r>
              <a:rPr lang="en-US" sz="2424">
                <a:solidFill>
                  <a:srgbClr val="0F6FC6"/>
                </a:solidFill>
                <a:latin typeface="Old Standard Bold"/>
              </a:rPr>
              <a:t> 23</a:t>
            </a:r>
          </a:p>
        </p:txBody>
      </p:sp>
      <p:grpSp>
        <p:nvGrpSpPr>
          <p:cNvPr name="Group 71" id="71"/>
          <p:cNvGrpSpPr/>
          <p:nvPr/>
        </p:nvGrpSpPr>
        <p:grpSpPr>
          <a:xfrm rot="-5400000">
            <a:off x="14660037" y="8031693"/>
            <a:ext cx="3950410" cy="561689"/>
            <a:chOff x="0" y="0"/>
            <a:chExt cx="5267213" cy="748919"/>
          </a:xfrm>
        </p:grpSpPr>
        <p:sp>
          <p:nvSpPr>
            <p:cNvPr name="Freeform 72" id="72"/>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3" id="73"/>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74" id="74"/>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5" id="75"/>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sp>
        <p:nvSpPr>
          <p:cNvPr name="TextBox 76" id="7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856352"/>
            <a:ext cx="8458200" cy="8574296"/>
          </a:xfrm>
          <a:custGeom>
            <a:avLst/>
            <a:gdLst/>
            <a:ahLst/>
            <a:cxnLst/>
            <a:rect r="r" b="b" t="t" l="l"/>
            <a:pathLst>
              <a:path h="8574296" w="8458200">
                <a:moveTo>
                  <a:pt x="0" y="0"/>
                </a:moveTo>
                <a:lnTo>
                  <a:pt x="8458200" y="0"/>
                </a:lnTo>
                <a:lnTo>
                  <a:pt x="8458200" y="8574296"/>
                </a:lnTo>
                <a:lnTo>
                  <a:pt x="0" y="8574296"/>
                </a:lnTo>
                <a:lnTo>
                  <a:pt x="0" y="0"/>
                </a:lnTo>
                <a:close/>
              </a:path>
            </a:pathLst>
          </a:custGeom>
          <a:blipFill>
            <a:blip r:embed="rId6"/>
            <a:stretch>
              <a:fillRect l="0" t="0" r="0" b="-14603"/>
            </a:stretch>
          </a:blipFill>
        </p:spPr>
      </p:sp>
      <p:sp>
        <p:nvSpPr>
          <p:cNvPr name="Freeform 11" id="11"/>
          <p:cNvSpPr/>
          <p:nvPr/>
        </p:nvSpPr>
        <p:spPr>
          <a:xfrm flipH="false" flipV="false" rot="0">
            <a:off x="9144000" y="2025396"/>
            <a:ext cx="7795260" cy="6236208"/>
          </a:xfrm>
          <a:custGeom>
            <a:avLst/>
            <a:gdLst/>
            <a:ahLst/>
            <a:cxnLst/>
            <a:rect r="r" b="b" t="t" l="l"/>
            <a:pathLst>
              <a:path h="6236208" w="7795260">
                <a:moveTo>
                  <a:pt x="0" y="0"/>
                </a:moveTo>
                <a:lnTo>
                  <a:pt x="7795260" y="0"/>
                </a:lnTo>
                <a:lnTo>
                  <a:pt x="7795260" y="6236208"/>
                </a:lnTo>
                <a:lnTo>
                  <a:pt x="0" y="6236208"/>
                </a:lnTo>
                <a:lnTo>
                  <a:pt x="0" y="0"/>
                </a:lnTo>
                <a:close/>
              </a:path>
            </a:pathLst>
          </a:custGeom>
          <a:blipFill>
            <a:blip r:embed="rId7"/>
            <a:stretch>
              <a:fillRect l="0" t="0" r="0" b="0"/>
            </a:stretch>
          </a:blipFill>
        </p:spPr>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Education</a:t>
            </a:r>
          </a:p>
        </p:txBody>
      </p:sp>
      <p:sp>
        <p:nvSpPr>
          <p:cNvPr name="TextBox 7" id="7"/>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Propaganda was not limited to media; it was infused into Italy's education system.</a:t>
            </a:r>
          </a:p>
          <a:p>
            <a:pPr algn="l" marL="647702" indent="-323851" lvl="1">
              <a:lnSpc>
                <a:spcPts val="4200"/>
              </a:lnSpc>
              <a:buFont typeface="Arial"/>
              <a:buChar char="•"/>
            </a:pPr>
            <a:r>
              <a:rPr lang="en-US" sz="3000">
                <a:solidFill>
                  <a:srgbClr val="000000"/>
                </a:solidFill>
                <a:latin typeface="Arial"/>
              </a:rPr>
              <a:t>School curricula were modified to promote Fascist ideologies, focusing on nationalistic and militaristic values.</a:t>
            </a:r>
          </a:p>
          <a:p>
            <a:pPr algn="l" marL="647702" indent="-323851" lvl="1">
              <a:lnSpc>
                <a:spcPts val="4200"/>
              </a:lnSpc>
              <a:buFont typeface="Arial"/>
              <a:buChar char="•"/>
            </a:pPr>
            <a:r>
              <a:rPr lang="en-US" sz="3000">
                <a:solidFill>
                  <a:srgbClr val="000000"/>
                </a:solidFill>
                <a:latin typeface="Arial"/>
              </a:rPr>
              <a:t>Mussolini wanted to create a new generation of Italians devoted to the state and introduced mandatory youth organizations like the </a:t>
            </a:r>
            <a:r>
              <a:rPr lang="en-US" sz="3000">
                <a:solidFill>
                  <a:srgbClr val="000000"/>
                </a:solidFill>
                <a:latin typeface="Arial Semi-Bold"/>
              </a:rPr>
              <a:t>Balilla</a:t>
            </a:r>
            <a:r>
              <a:rPr lang="en-US" sz="3000">
                <a:solidFill>
                  <a:srgbClr val="000000"/>
                </a:solidFill>
                <a:latin typeface="Arial"/>
              </a:rPr>
              <a:t> and </a:t>
            </a:r>
            <a:r>
              <a:rPr lang="en-US" sz="3000">
                <a:solidFill>
                  <a:srgbClr val="000000"/>
                </a:solidFill>
                <a:latin typeface="Arial Semi-Bold"/>
              </a:rPr>
              <a:t>Piccole Italiane</a:t>
            </a:r>
            <a:r>
              <a:rPr lang="en-US" sz="3000">
                <a:solidFill>
                  <a:srgbClr val="000000"/>
                </a:solidFill>
                <a:latin typeface="Arial"/>
              </a:rPr>
              <a:t>.</a:t>
            </a:r>
          </a:p>
          <a:p>
            <a:pPr algn="l">
              <a:lnSpc>
                <a:spcPts val="4200"/>
              </a:lnSpc>
            </a:pP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23900"/>
            <a:ext cx="15609955" cy="1520828"/>
          </a:xfrm>
          <a:prstGeom prst="rect">
            <a:avLst/>
          </a:prstGeom>
        </p:spPr>
        <p:txBody>
          <a:bodyPr anchor="t" rtlCol="false" tIns="0" lIns="0" bIns="0" rIns="0">
            <a:spAutoFit/>
          </a:bodyPr>
          <a:lstStyle/>
          <a:p>
            <a:pPr algn="l">
              <a:lnSpc>
                <a:spcPts val="11199"/>
              </a:lnSpc>
            </a:pPr>
            <a:r>
              <a:rPr lang="en-US" sz="7999">
                <a:solidFill>
                  <a:srgbClr val="004AAD"/>
                </a:solidFill>
                <a:latin typeface="Arial Bold"/>
              </a:rPr>
              <a:t>Women's Lives Under Mussolini</a:t>
            </a:r>
          </a:p>
        </p:txBody>
      </p:sp>
      <p:sp>
        <p:nvSpPr>
          <p:cNvPr name="TextBox 7" id="7"/>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Under Fascist rule, traditional gender roles were reinforced. Women were seen primarily as mothers and homemakers. Mussolini viewed the increase of the Italian population as crucial for his new empire, so policies encouraged women to have large families. Despite this, women were still active in various sectors of society, though often in limited or subservient roles.</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23.2</a:t>
            </a:r>
          </a:p>
        </p:txBody>
      </p:sp>
      <p:sp>
        <p:nvSpPr>
          <p:cNvPr name="TextBox 8" id="8"/>
          <p:cNvSpPr txBox="true"/>
          <p:nvPr/>
        </p:nvSpPr>
        <p:spPr>
          <a:xfrm rot="0">
            <a:off x="1028700" y="1819275"/>
            <a:ext cx="15609955" cy="4314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List two policies Mussolini implemented once in power.</a:t>
            </a:r>
          </a:p>
          <a:p>
            <a:pPr algn="l" marL="647702" indent="-323851" lvl="1">
              <a:lnSpc>
                <a:spcPts val="4200"/>
              </a:lnSpc>
              <a:buAutoNum type="arabicPeriod" startAt="1"/>
            </a:pPr>
            <a:r>
              <a:rPr lang="en-US" sz="3000">
                <a:solidFill>
                  <a:srgbClr val="0DA33B"/>
                </a:solidFill>
                <a:latin typeface="Arial"/>
              </a:rPr>
              <a:t>What is propaganda? Give three examples of how it was used by Mussolini.</a:t>
            </a:r>
          </a:p>
          <a:p>
            <a:pPr algn="l" marL="647702" indent="-323851" lvl="1">
              <a:lnSpc>
                <a:spcPts val="4200"/>
              </a:lnSpc>
              <a:buAutoNum type="arabicPeriod" startAt="1"/>
            </a:pPr>
            <a:r>
              <a:rPr lang="en-US" sz="3000">
                <a:solidFill>
                  <a:srgbClr val="0DA33B"/>
                </a:solidFill>
                <a:latin typeface="Arial"/>
              </a:rPr>
              <a:t>Why do you think dictatorships need to use propaganda?</a:t>
            </a:r>
          </a:p>
          <a:p>
            <a:pPr algn="l" marL="647702" indent="-323851" lvl="1">
              <a:lnSpc>
                <a:spcPts val="4200"/>
              </a:lnSpc>
              <a:buAutoNum type="arabicPeriod" startAt="1"/>
            </a:pPr>
            <a:r>
              <a:rPr lang="en-US" sz="3000">
                <a:solidFill>
                  <a:srgbClr val="0DA33B"/>
                </a:solidFill>
                <a:latin typeface="Arial"/>
              </a:rPr>
              <a:t>How did Mussolini's educational reforms promote Fascism?</a:t>
            </a:r>
          </a:p>
          <a:p>
            <a:pPr algn="l" marL="647702" indent="-323851" lvl="1">
              <a:lnSpc>
                <a:spcPts val="4200"/>
              </a:lnSpc>
              <a:buAutoNum type="arabicPeriod" startAt="1"/>
            </a:pPr>
            <a:r>
              <a:rPr lang="en-US" sz="3000">
                <a:solidFill>
                  <a:srgbClr val="0DA33B"/>
                </a:solidFill>
                <a:latin typeface="Arial"/>
              </a:rPr>
              <a:t>Did Mussolini's policies encourage traditional family values in Italy?</a:t>
            </a:r>
          </a:p>
          <a:p>
            <a:pPr algn="l" marL="647702" indent="-323851" lvl="1">
              <a:lnSpc>
                <a:spcPts val="4200"/>
              </a:lnSpc>
              <a:buAutoNum type="arabicPeriod" startAt="1"/>
            </a:pPr>
            <a:r>
              <a:rPr lang="en-US" sz="3000">
                <a:solidFill>
                  <a:srgbClr val="0DA33B"/>
                </a:solidFill>
                <a:latin typeface="Arial"/>
              </a:rPr>
              <a:t>Compare Mussolini's views on women to those of traditional Italian society. Explain your answer.</a:t>
            </a:r>
          </a:p>
          <a:p>
            <a:pPr algn="l" marL="647702" indent="-323851" lvl="1">
              <a:lnSpc>
                <a:spcPts val="4200"/>
              </a:lnSpc>
              <a:buAutoNum type="arabicPeriod" startAt="1"/>
            </a:pPr>
            <a:r>
              <a:rPr lang="en-US" sz="3000">
                <a:solidFill>
                  <a:srgbClr val="0DA33B"/>
                </a:solidFill>
                <a:latin typeface="Arial"/>
              </a:rPr>
              <a:t>How did Fascist rule impact the lives of Italian women?</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23.2</a:t>
            </a:r>
          </a:p>
        </p:txBody>
      </p:sp>
      <p:sp>
        <p:nvSpPr>
          <p:cNvPr name="TextBox 8" id="8"/>
          <p:cNvSpPr txBox="true"/>
          <p:nvPr/>
        </p:nvSpPr>
        <p:spPr>
          <a:xfrm rot="0">
            <a:off x="1028700" y="1819275"/>
            <a:ext cx="15609955" cy="5915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The Acerbo Law and the Lateran Treaty of Concordat</a:t>
            </a:r>
          </a:p>
          <a:p>
            <a:pPr algn="l" marL="647702" indent="-323851" lvl="1">
              <a:lnSpc>
                <a:spcPts val="4200"/>
              </a:lnSpc>
              <a:buAutoNum type="arabicPeriod" startAt="1"/>
            </a:pPr>
            <a:r>
              <a:rPr lang="en-US" sz="3000">
                <a:solidFill>
                  <a:srgbClr val="0DA33B"/>
                </a:solidFill>
                <a:latin typeface="Arial"/>
              </a:rPr>
              <a:t>Propaganda is the deliberate control of information that is given to the public to influence opinions. Radio, newspapers, education.</a:t>
            </a:r>
          </a:p>
          <a:p>
            <a:pPr algn="l" marL="647702" indent="-323851" lvl="1">
              <a:lnSpc>
                <a:spcPts val="4200"/>
              </a:lnSpc>
              <a:buAutoNum type="arabicPeriod" startAt="1"/>
            </a:pPr>
            <a:r>
              <a:rPr lang="en-US" sz="3000">
                <a:solidFill>
                  <a:srgbClr val="0DA33B"/>
                </a:solidFill>
                <a:latin typeface="Arial"/>
              </a:rPr>
              <a:t>To keep themselves in power.</a:t>
            </a:r>
          </a:p>
          <a:p>
            <a:pPr algn="l" marL="647702" indent="-323851" lvl="1">
              <a:lnSpc>
                <a:spcPts val="4200"/>
              </a:lnSpc>
              <a:buAutoNum type="arabicPeriod" startAt="1"/>
            </a:pPr>
            <a:r>
              <a:rPr lang="en-US" sz="3000">
                <a:solidFill>
                  <a:srgbClr val="0DA33B"/>
                </a:solidFill>
                <a:latin typeface="Arial"/>
              </a:rPr>
              <a:t>It taught fascism to children from a young age to indoctrinate them.</a:t>
            </a:r>
          </a:p>
          <a:p>
            <a:pPr algn="l" marL="647702" indent="-323851" lvl="1">
              <a:lnSpc>
                <a:spcPts val="4200"/>
              </a:lnSpc>
              <a:buAutoNum type="arabicPeriod" startAt="1"/>
            </a:pPr>
            <a:r>
              <a:rPr lang="en-US" sz="3000">
                <a:solidFill>
                  <a:srgbClr val="0DA33B"/>
                </a:solidFill>
                <a:latin typeface="Arial"/>
              </a:rPr>
              <a:t>Yes, they encouraged traditional life.</a:t>
            </a:r>
          </a:p>
          <a:p>
            <a:pPr algn="l" marL="647702" indent="-323851" lvl="1">
              <a:lnSpc>
                <a:spcPts val="4200"/>
              </a:lnSpc>
              <a:buAutoNum type="arabicPeriod" startAt="1"/>
            </a:pPr>
            <a:r>
              <a:rPr lang="en-US" sz="3000">
                <a:solidFill>
                  <a:srgbClr val="0DA33B"/>
                </a:solidFill>
                <a:latin typeface="Arial"/>
              </a:rPr>
              <a:t>Mussolini’s view was very similar, with the expectation for women to have many children to build up the workforce.</a:t>
            </a:r>
          </a:p>
          <a:p>
            <a:pPr algn="l" marL="647702" indent="-323851" lvl="1">
              <a:lnSpc>
                <a:spcPts val="4200"/>
              </a:lnSpc>
              <a:buAutoNum type="arabicPeriod" startAt="1"/>
            </a:pPr>
            <a:r>
              <a:rPr lang="en-US" sz="3000">
                <a:solidFill>
                  <a:srgbClr val="0DA33B"/>
                </a:solidFill>
                <a:latin typeface="Arial"/>
              </a:rPr>
              <a:t>While women could work in some parts of society, it restricted them to the household in a very Catholic influenced household where the woman’s main role in society was to have children.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351814" y="3372159"/>
            <a:ext cx="17584390" cy="1704977"/>
          </a:xfrm>
          <a:prstGeom prst="rect">
            <a:avLst/>
          </a:prstGeom>
        </p:spPr>
        <p:txBody>
          <a:bodyPr anchor="t" rtlCol="false" tIns="0" lIns="0" bIns="0" rIns="0">
            <a:spAutoFit/>
          </a:bodyPr>
          <a:lstStyle/>
          <a:p>
            <a:pPr algn="ctr">
              <a:lnSpc>
                <a:spcPts val="12599"/>
              </a:lnSpc>
            </a:pPr>
            <a:r>
              <a:rPr lang="en-US" sz="8999" spc="404">
                <a:solidFill>
                  <a:srgbClr val="004AAD"/>
                </a:solidFill>
                <a:latin typeface="Arial Bold"/>
              </a:rPr>
              <a:t>23.3: SUMMARY</a:t>
            </a:r>
          </a:p>
        </p:txBody>
      </p:sp>
      <p:sp>
        <p:nvSpPr>
          <p:cNvPr name="TextBox 9" id="9"/>
          <p:cNvSpPr txBox="true"/>
          <p:nvPr/>
        </p:nvSpPr>
        <p:spPr>
          <a:xfrm rot="0">
            <a:off x="351814"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23.3: summary</a:t>
            </a:r>
          </a:p>
        </p:txBody>
      </p:sp>
      <p:sp>
        <p:nvSpPr>
          <p:cNvPr name="TextBox 10" id="10"/>
          <p:cNvSpPr txBox="true"/>
          <p:nvPr/>
        </p:nvSpPr>
        <p:spPr>
          <a:xfrm rot="0">
            <a:off x="15535564" y="-14772"/>
            <a:ext cx="230695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23</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1917-1939</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In this chapter, we have learned that...</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07553" y="1882771"/>
            <a:ext cx="15609955" cy="7473950"/>
          </a:xfrm>
          <a:prstGeom prst="rect">
            <a:avLst/>
          </a:prstGeom>
        </p:spPr>
        <p:txBody>
          <a:bodyPr anchor="t" rtlCol="false" tIns="0" lIns="0" bIns="0" rIns="0">
            <a:spAutoFit/>
          </a:bodyPr>
          <a:lstStyle/>
          <a:p>
            <a:pPr algn="l" marL="755649" indent="-377824" lvl="1">
              <a:lnSpc>
                <a:spcPts val="4899"/>
              </a:lnSpc>
              <a:buFont typeface="Arial"/>
              <a:buChar char="•"/>
            </a:pPr>
            <a:r>
              <a:rPr lang="en-US" sz="3499">
                <a:solidFill>
                  <a:srgbClr val="000000"/>
                </a:solidFill>
                <a:latin typeface="Arial"/>
              </a:rPr>
              <a:t>Benito Mussolini's rise to power following Italy's post-WWI political instability.</a:t>
            </a:r>
          </a:p>
          <a:p>
            <a:pPr algn="l" marL="755649" indent="-377824" lvl="1">
              <a:lnSpc>
                <a:spcPts val="4899"/>
              </a:lnSpc>
              <a:buFont typeface="Arial"/>
              <a:buChar char="•"/>
            </a:pPr>
            <a:r>
              <a:rPr lang="en-US" sz="3499">
                <a:solidFill>
                  <a:srgbClr val="000000"/>
                </a:solidFill>
                <a:latin typeface="Arial"/>
              </a:rPr>
              <a:t>The establishment of Fascist Italy and the methods Mussolini used to maintain and consolidate his rule, including terror, purges, and propaganda.</a:t>
            </a:r>
          </a:p>
          <a:p>
            <a:pPr algn="l" marL="755649" indent="-377824" lvl="1">
              <a:lnSpc>
                <a:spcPts val="4899"/>
              </a:lnSpc>
              <a:buFont typeface="Arial"/>
              <a:buChar char="•"/>
            </a:pPr>
            <a:r>
              <a:rPr lang="en-US" sz="3499">
                <a:solidFill>
                  <a:srgbClr val="000000"/>
                </a:solidFill>
                <a:latin typeface="Arial"/>
              </a:rPr>
              <a:t>The profound impact of Fascism on Italy's social, political, and cultural fabric, from the suppression of dissenting voices to the promotion of nationalistic values.</a:t>
            </a:r>
          </a:p>
          <a:p>
            <a:pPr algn="l" marL="755649" indent="-377824" lvl="1">
              <a:lnSpc>
                <a:spcPts val="4899"/>
              </a:lnSpc>
              <a:buFont typeface="Arial"/>
              <a:buChar char="•"/>
            </a:pPr>
            <a:r>
              <a:rPr lang="en-US" sz="3499">
                <a:solidFill>
                  <a:srgbClr val="000000"/>
                </a:solidFill>
                <a:latin typeface="Arial"/>
              </a:rPr>
              <a:t>Under Mussolini, Italy experienced increased control over every facet of public life, from the press to the educational system.</a:t>
            </a:r>
          </a:p>
          <a:p>
            <a:pPr algn="l" marL="755649" indent="-377824" lvl="1">
              <a:lnSpc>
                <a:spcPts val="4899"/>
              </a:lnSpc>
              <a:buFont typeface="Arial"/>
              <a:buChar char="•"/>
            </a:pPr>
            <a:r>
              <a:rPr lang="en-US" sz="3499">
                <a:solidFill>
                  <a:srgbClr val="000000"/>
                </a:solidFill>
                <a:latin typeface="Arial"/>
              </a:rPr>
              <a:t>Mussolini's policies on gender roles and the family, emphasizing traditional values and the importance of motherhood.</a:t>
            </a:r>
          </a:p>
        </p:txBody>
      </p:sp>
      <p:sp>
        <p:nvSpPr>
          <p:cNvPr name="TextBox 13" id="13"/>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Reflecting on... Life in Fascist Italy</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07553" y="1863721"/>
            <a:ext cx="15609955" cy="4984750"/>
          </a:xfrm>
          <a:prstGeom prst="rect">
            <a:avLst/>
          </a:prstGeom>
        </p:spPr>
        <p:txBody>
          <a:bodyPr anchor="t" rtlCol="false" tIns="0" lIns="0" bIns="0" rIns="0">
            <a:spAutoFit/>
          </a:bodyPr>
          <a:lstStyle/>
          <a:p>
            <a:pPr algn="just">
              <a:lnSpc>
                <a:spcPts val="5599"/>
              </a:lnSpc>
            </a:pPr>
            <a:r>
              <a:rPr lang="en-US" sz="3999">
                <a:solidFill>
                  <a:srgbClr val="000000"/>
                </a:solidFill>
                <a:latin typeface="Arial"/>
              </a:rPr>
              <a:t>Mussolini's Fascist regime promised stability and national pride to an Italy scarred by war and political fragmentation. While achieving rapid modernization and asserting Italy on the global stage, the cost was high in terms of personal freedoms, democratic principles, and human lives. The tensions between Fascism, communism, and Western democracies set the stage for the larger ideological battles of the 20th century.</a:t>
            </a:r>
          </a:p>
        </p:txBody>
      </p:sp>
      <p:sp>
        <p:nvSpPr>
          <p:cNvPr name="TextBox 13" id="13"/>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Examination Questions</a:t>
            </a:r>
          </a:p>
        </p:txBody>
      </p:sp>
      <p:sp>
        <p:nvSpPr>
          <p:cNvPr name="TextBox 11" id="11"/>
          <p:cNvSpPr txBox="true"/>
          <p:nvPr/>
        </p:nvSpPr>
        <p:spPr>
          <a:xfrm rot="0">
            <a:off x="1028700" y="2120899"/>
            <a:ext cx="15609955" cy="581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2022 SEC Q4</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Keywords Test</a:t>
            </a:r>
          </a:p>
        </p:txBody>
      </p:sp>
      <p:sp>
        <p:nvSpPr>
          <p:cNvPr name="TextBox 11" id="11"/>
          <p:cNvSpPr txBox="true"/>
          <p:nvPr/>
        </p:nvSpPr>
        <p:spPr>
          <a:xfrm rot="0">
            <a:off x="1028700" y="2120899"/>
            <a:ext cx="15609955" cy="1647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You have 5 mins to go over your keywords. </a:t>
            </a:r>
          </a:p>
          <a:p>
            <a:pPr algn="l">
              <a:lnSpc>
                <a:spcPts val="4200"/>
              </a:lnSpc>
            </a:pPr>
          </a:p>
          <a:p>
            <a:pPr algn="l">
              <a:lnSpc>
                <a:spcPts val="4200"/>
              </a:lnSpc>
            </a:pPr>
            <a:r>
              <a:rPr lang="en-US" sz="3000">
                <a:solidFill>
                  <a:srgbClr val="000000"/>
                </a:solidFill>
                <a:latin typeface="Arial"/>
              </a:rPr>
              <a:t>First 10 keywords.</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Learning Outcomes</a:t>
            </a:r>
          </a:p>
        </p:txBody>
      </p:sp>
      <p:sp>
        <p:nvSpPr>
          <p:cNvPr name="TextBox 7" id="7"/>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3.9 EXAMINE </a:t>
            </a:r>
            <a:r>
              <a:rPr lang="en-US" sz="3000">
                <a:solidFill>
                  <a:srgbClr val="000000"/>
                </a:solidFill>
                <a:latin typeface="Arial"/>
              </a:rPr>
              <a:t>life in one fascist country and one communist country in the twentieth century.</a:t>
            </a:r>
          </a:p>
          <a:p>
            <a:pPr algn="l">
              <a:lnSpc>
                <a:spcPts val="4200"/>
              </a:lnSpc>
            </a:pPr>
            <a:r>
              <a:rPr lang="en-US" sz="3000">
                <a:solidFill>
                  <a:srgbClr val="000000"/>
                </a:solidFill>
                <a:latin typeface="Arial Bold"/>
              </a:rPr>
              <a:t>1.7 DEVELOP </a:t>
            </a:r>
            <a:r>
              <a:rPr lang="en-US" sz="3000">
                <a:solidFill>
                  <a:srgbClr val="000000"/>
                </a:solidFill>
                <a:latin typeface="Arial"/>
              </a:rPr>
              <a:t>historical judgements based on evidence about personalities, issues and events in the past, showing awareness of historical significance.</a:t>
            </a:r>
          </a:p>
          <a:p>
            <a:pPr algn="l">
              <a:lnSpc>
                <a:spcPts val="4200"/>
              </a:lnSpc>
            </a:pPr>
            <a:r>
              <a:rPr lang="en-US" sz="3000">
                <a:solidFill>
                  <a:srgbClr val="000000"/>
                </a:solidFill>
                <a:latin typeface="Arial Bold"/>
              </a:rPr>
              <a:t>1.9 DEMONSTRATE </a:t>
            </a:r>
            <a:r>
              <a:rPr lang="en-US" sz="3000">
                <a:solidFill>
                  <a:srgbClr val="000000"/>
                </a:solidFill>
                <a:latin typeface="Arial"/>
              </a:rPr>
              <a:t>awareness of the significance of the history of Ireland and of Europe and the wider world across various dimensions, including political, social, economic, religious, cultural and scientific dimensions.</a:t>
            </a:r>
          </a:p>
          <a:p>
            <a:pPr algn="l">
              <a:lnSpc>
                <a:spcPts val="4200"/>
              </a:lnSpc>
            </a:pPr>
            <a:r>
              <a:rPr lang="en-US" sz="3000">
                <a:solidFill>
                  <a:srgbClr val="000000"/>
                </a:solidFill>
                <a:latin typeface="Arial Bold"/>
              </a:rPr>
              <a:t>1.10 DEMONSTRATE </a:t>
            </a:r>
            <a:r>
              <a:rPr lang="en-US" sz="3000">
                <a:solidFill>
                  <a:srgbClr val="000000"/>
                </a:solidFill>
                <a:latin typeface="Arial"/>
              </a:rPr>
              <a:t>chronological awareness by creating and maintaining timelines to locate personalities, issues and events in their appropriate historical eras.</a:t>
            </a:r>
          </a:p>
          <a:p>
            <a:pPr algn="l">
              <a:lnSpc>
                <a:spcPts val="4200"/>
              </a:lnSpc>
            </a:pP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Keywords Test</a:t>
            </a:r>
          </a:p>
        </p:txBody>
      </p:sp>
      <p:sp>
        <p:nvSpPr>
          <p:cNvPr name="TextBox 11" id="11"/>
          <p:cNvSpPr txBox="true"/>
          <p:nvPr/>
        </p:nvSpPr>
        <p:spPr>
          <a:xfrm rot="0">
            <a:off x="1028700" y="2120899"/>
            <a:ext cx="11960150" cy="6448425"/>
          </a:xfrm>
          <a:prstGeom prst="rect">
            <a:avLst/>
          </a:prstGeom>
        </p:spPr>
        <p:txBody>
          <a:bodyPr anchor="t" rtlCol="false" tIns="0" lIns="0" bIns="0" rIns="0">
            <a:spAutoFit/>
          </a:bodyPr>
          <a:lstStyle/>
          <a:p>
            <a:pPr algn="just" marL="647702" indent="-323851" lvl="1">
              <a:lnSpc>
                <a:spcPts val="4200"/>
              </a:lnSpc>
              <a:buAutoNum type="arabicPeriod" startAt="1"/>
            </a:pPr>
            <a:r>
              <a:rPr lang="en-US" sz="3000">
                <a:solidFill>
                  <a:srgbClr val="000000"/>
                </a:solidFill>
                <a:latin typeface="Arial"/>
              </a:rPr>
              <a:t>a system of government where the state controls all aspects of the economy (property, business and jobs) and of society, with limited rights for Individuals</a:t>
            </a:r>
          </a:p>
          <a:p>
            <a:pPr algn="just" marL="647702" indent="-323851" lvl="1">
              <a:lnSpc>
                <a:spcPts val="4200"/>
              </a:lnSpc>
              <a:buAutoNum type="arabicPeriod" startAt="1"/>
            </a:pPr>
            <a:r>
              <a:rPr lang="en-US" sz="3000">
                <a:solidFill>
                  <a:srgbClr val="000000"/>
                </a:solidFill>
                <a:latin typeface="Arial"/>
              </a:rPr>
              <a:t>Party who receives most votes gets 2/3s of seats in Parliament</a:t>
            </a:r>
          </a:p>
          <a:p>
            <a:pPr algn="just" marL="647702" indent="-323851" lvl="1">
              <a:lnSpc>
                <a:spcPts val="4200"/>
              </a:lnSpc>
              <a:buAutoNum type="arabicPeriod" startAt="1"/>
            </a:pPr>
            <a:r>
              <a:rPr lang="en-US" sz="3000">
                <a:solidFill>
                  <a:srgbClr val="000000"/>
                </a:solidFill>
                <a:latin typeface="Arial"/>
              </a:rPr>
              <a:t>Right Wing Fascist Nationalists</a:t>
            </a:r>
          </a:p>
          <a:p>
            <a:pPr algn="just" marL="647702" indent="-323851" lvl="1">
              <a:lnSpc>
                <a:spcPts val="4200"/>
              </a:lnSpc>
              <a:buAutoNum type="arabicPeriod" startAt="1"/>
            </a:pPr>
            <a:r>
              <a:rPr lang="en-US" sz="3000">
                <a:solidFill>
                  <a:srgbClr val="000000"/>
                </a:solidFill>
                <a:latin typeface="Arial"/>
              </a:rPr>
              <a:t>22 Government departments set up to manage the country</a:t>
            </a:r>
          </a:p>
          <a:p>
            <a:pPr algn="just" marL="647702" indent="-323851" lvl="1">
              <a:lnSpc>
                <a:spcPts val="4200"/>
              </a:lnSpc>
              <a:buAutoNum type="arabicPeriod" startAt="1"/>
            </a:pPr>
            <a:r>
              <a:rPr lang="en-US" sz="3000">
                <a:solidFill>
                  <a:srgbClr val="000000"/>
                </a:solidFill>
                <a:latin typeface="Arial"/>
              </a:rPr>
              <a:t>Nickname for the Italian Fascists</a:t>
            </a:r>
          </a:p>
          <a:p>
            <a:pPr algn="just" marL="647702" indent="-323851" lvl="1">
              <a:lnSpc>
                <a:spcPts val="4200"/>
              </a:lnSpc>
              <a:buAutoNum type="arabicPeriod" startAt="1"/>
            </a:pPr>
            <a:r>
              <a:rPr lang="en-US" sz="3000">
                <a:solidFill>
                  <a:srgbClr val="000000"/>
                </a:solidFill>
                <a:latin typeface="Arial"/>
              </a:rPr>
              <a:t>Removed any negative publicity</a:t>
            </a:r>
          </a:p>
          <a:p>
            <a:pPr algn="just" marL="647702" indent="-323851" lvl="1">
              <a:lnSpc>
                <a:spcPts val="4200"/>
              </a:lnSpc>
              <a:buAutoNum type="arabicPeriod" startAt="1"/>
            </a:pPr>
            <a:r>
              <a:rPr lang="en-US" sz="3000">
                <a:solidFill>
                  <a:srgbClr val="000000"/>
                </a:solidFill>
                <a:latin typeface="Arial"/>
              </a:rPr>
              <a:t>Motorways built throughout Italy</a:t>
            </a:r>
          </a:p>
          <a:p>
            <a:pPr algn="just" marL="647702" indent="-323851" lvl="1">
              <a:lnSpc>
                <a:spcPts val="4200"/>
              </a:lnSpc>
              <a:buAutoNum type="arabicPeriod" startAt="1"/>
            </a:pPr>
            <a:r>
              <a:rPr lang="en-US" sz="3000">
                <a:solidFill>
                  <a:srgbClr val="000000"/>
                </a:solidFill>
                <a:latin typeface="Arial"/>
              </a:rPr>
              <a:t>Action to overthrow the government in power</a:t>
            </a:r>
          </a:p>
          <a:p>
            <a:pPr algn="just" marL="647702" indent="-323851" lvl="1">
              <a:lnSpc>
                <a:spcPts val="4200"/>
              </a:lnSpc>
              <a:buAutoNum type="arabicPeriod" startAt="1"/>
            </a:pPr>
            <a:r>
              <a:rPr lang="en-US" sz="3000">
                <a:solidFill>
                  <a:srgbClr val="000000"/>
                </a:solidFill>
                <a:latin typeface="Arial"/>
              </a:rPr>
              <a:t>Leader of the Fascist Party in Italy</a:t>
            </a:r>
          </a:p>
          <a:p>
            <a:pPr algn="just" marL="647702" indent="-323851" lvl="1">
              <a:lnSpc>
                <a:spcPts val="4200"/>
              </a:lnSpc>
              <a:buAutoNum type="arabicPeriod" startAt="1"/>
            </a:pPr>
            <a:r>
              <a:rPr lang="en-US" sz="3000">
                <a:solidFill>
                  <a:srgbClr val="000000"/>
                </a:solidFill>
                <a:latin typeface="Arial"/>
              </a:rPr>
              <a:t>Grew more wheat for making bread and pasta widely available</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sp>
        <p:nvSpPr>
          <p:cNvPr name="TextBox 14" id="14"/>
          <p:cNvSpPr txBox="true"/>
          <p:nvPr/>
        </p:nvSpPr>
        <p:spPr>
          <a:xfrm rot="0">
            <a:off x="13331750" y="2120899"/>
            <a:ext cx="3426987" cy="5381625"/>
          </a:xfrm>
          <a:prstGeom prst="rect">
            <a:avLst/>
          </a:prstGeom>
        </p:spPr>
        <p:txBody>
          <a:bodyPr anchor="t" rtlCol="false" tIns="0" lIns="0" bIns="0" rIns="0">
            <a:spAutoFit/>
          </a:bodyPr>
          <a:lstStyle/>
          <a:p>
            <a:pPr algn="just" marL="647702" indent="-323851" lvl="1">
              <a:lnSpc>
                <a:spcPts val="4200"/>
              </a:lnSpc>
              <a:buAutoNum type="arabicPeriod" startAt="1"/>
            </a:pPr>
            <a:r>
              <a:rPr lang="en-US" sz="3000">
                <a:solidFill>
                  <a:srgbClr val="000000"/>
                </a:solidFill>
                <a:latin typeface="Arial"/>
              </a:rPr>
              <a:t>Acerbo</a:t>
            </a:r>
          </a:p>
          <a:p>
            <a:pPr algn="just" marL="647702" indent="-323851" lvl="1">
              <a:lnSpc>
                <a:spcPts val="4200"/>
              </a:lnSpc>
              <a:buAutoNum type="arabicPeriod" startAt="1"/>
            </a:pPr>
            <a:r>
              <a:rPr lang="en-US" sz="3000">
                <a:solidFill>
                  <a:srgbClr val="000000"/>
                </a:solidFill>
                <a:latin typeface="Arial"/>
              </a:rPr>
              <a:t>Autostrada</a:t>
            </a:r>
          </a:p>
          <a:p>
            <a:pPr algn="just" marL="647702" indent="-323851" lvl="1">
              <a:lnSpc>
                <a:spcPts val="4200"/>
              </a:lnSpc>
              <a:buAutoNum type="arabicPeriod" startAt="1"/>
            </a:pPr>
            <a:r>
              <a:rPr lang="en-US" sz="3000">
                <a:solidFill>
                  <a:srgbClr val="000000"/>
                </a:solidFill>
                <a:latin typeface="Arial"/>
              </a:rPr>
              <a:t>Battle for Grain</a:t>
            </a:r>
          </a:p>
          <a:p>
            <a:pPr algn="just" marL="647702" indent="-323851" lvl="1">
              <a:lnSpc>
                <a:spcPts val="4200"/>
              </a:lnSpc>
              <a:buAutoNum type="arabicPeriod" startAt="1"/>
            </a:pPr>
            <a:r>
              <a:rPr lang="en-US" sz="3000">
                <a:solidFill>
                  <a:srgbClr val="000000"/>
                </a:solidFill>
                <a:latin typeface="Arial"/>
              </a:rPr>
              <a:t>Benito Mussolini</a:t>
            </a:r>
          </a:p>
          <a:p>
            <a:pPr algn="just" marL="647702" indent="-323851" lvl="1">
              <a:lnSpc>
                <a:spcPts val="4200"/>
              </a:lnSpc>
              <a:buAutoNum type="arabicPeriod" startAt="1"/>
            </a:pPr>
            <a:r>
              <a:rPr lang="en-US" sz="3000">
                <a:solidFill>
                  <a:srgbClr val="000000"/>
                </a:solidFill>
                <a:latin typeface="Arial"/>
              </a:rPr>
              <a:t>Blackshirts</a:t>
            </a:r>
          </a:p>
          <a:p>
            <a:pPr algn="just" marL="647702" indent="-323851" lvl="1">
              <a:lnSpc>
                <a:spcPts val="4200"/>
              </a:lnSpc>
              <a:buAutoNum type="arabicPeriod" startAt="1"/>
            </a:pPr>
            <a:r>
              <a:rPr lang="en-US" sz="3000">
                <a:solidFill>
                  <a:srgbClr val="000000"/>
                </a:solidFill>
                <a:latin typeface="Arial"/>
              </a:rPr>
              <a:t>Censorship</a:t>
            </a:r>
          </a:p>
          <a:p>
            <a:pPr algn="just" marL="647702" indent="-323851" lvl="1">
              <a:lnSpc>
                <a:spcPts val="4200"/>
              </a:lnSpc>
              <a:buAutoNum type="arabicPeriod" startAt="1"/>
            </a:pPr>
            <a:r>
              <a:rPr lang="en-US" sz="3000">
                <a:solidFill>
                  <a:srgbClr val="000000"/>
                </a:solidFill>
                <a:latin typeface="Arial"/>
              </a:rPr>
              <a:t>Communism</a:t>
            </a:r>
          </a:p>
          <a:p>
            <a:pPr algn="just" marL="647702" indent="-323851" lvl="1">
              <a:lnSpc>
                <a:spcPts val="4200"/>
              </a:lnSpc>
              <a:buAutoNum type="arabicPeriod" startAt="1"/>
            </a:pPr>
            <a:r>
              <a:rPr lang="en-US" sz="3000">
                <a:solidFill>
                  <a:srgbClr val="000000"/>
                </a:solidFill>
                <a:latin typeface="Arial"/>
              </a:rPr>
              <a:t>Corporate State</a:t>
            </a:r>
          </a:p>
          <a:p>
            <a:pPr algn="just" marL="647702" indent="-323851" lvl="1">
              <a:lnSpc>
                <a:spcPts val="4200"/>
              </a:lnSpc>
              <a:buAutoNum type="arabicPeriod" startAt="1"/>
            </a:pPr>
            <a:r>
              <a:rPr lang="en-US" sz="3000">
                <a:solidFill>
                  <a:srgbClr val="000000"/>
                </a:solidFill>
                <a:latin typeface="Arial"/>
              </a:rPr>
              <a:t>Coup D’état</a:t>
            </a:r>
          </a:p>
          <a:p>
            <a:pPr algn="just" marL="647702" indent="-323851" lvl="1">
              <a:lnSpc>
                <a:spcPts val="4200"/>
              </a:lnSpc>
              <a:buAutoNum type="arabicPeriod" startAt="1"/>
            </a:pPr>
            <a:r>
              <a:rPr lang="en-US" sz="3000">
                <a:solidFill>
                  <a:srgbClr val="000000"/>
                </a:solidFill>
                <a:latin typeface="Arial"/>
              </a:rPr>
              <a:t>Falange</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Keywords Test</a:t>
            </a:r>
          </a:p>
        </p:txBody>
      </p:sp>
      <p:sp>
        <p:nvSpPr>
          <p:cNvPr name="TextBox 11" id="11"/>
          <p:cNvSpPr txBox="true"/>
          <p:nvPr/>
        </p:nvSpPr>
        <p:spPr>
          <a:xfrm rot="0">
            <a:off x="1028700" y="2120899"/>
            <a:ext cx="15730037" cy="5915025"/>
          </a:xfrm>
          <a:prstGeom prst="rect">
            <a:avLst/>
          </a:prstGeom>
        </p:spPr>
        <p:txBody>
          <a:bodyPr anchor="t" rtlCol="false" tIns="0" lIns="0" bIns="0" rIns="0">
            <a:spAutoFit/>
          </a:bodyPr>
          <a:lstStyle/>
          <a:p>
            <a:pPr algn="just" marL="647702" indent="-323851" lvl="1">
              <a:lnSpc>
                <a:spcPts val="4200"/>
              </a:lnSpc>
              <a:buAutoNum type="arabicPeriod" startAt="1"/>
            </a:pPr>
            <a:r>
              <a:rPr lang="en-US" sz="3000">
                <a:solidFill>
                  <a:srgbClr val="000000"/>
                </a:solidFill>
                <a:latin typeface="Arial"/>
              </a:rPr>
              <a:t>a system of government where the state controls all aspects of the economy (property, business and jobs) and of society, with limited rights for Individuals </a:t>
            </a:r>
            <a:r>
              <a:rPr lang="en-US" sz="3000">
                <a:solidFill>
                  <a:srgbClr val="000000"/>
                </a:solidFill>
                <a:latin typeface="Arial Bold"/>
              </a:rPr>
              <a:t>- Communism</a:t>
            </a:r>
          </a:p>
          <a:p>
            <a:pPr algn="just" marL="647702" indent="-323851" lvl="1">
              <a:lnSpc>
                <a:spcPts val="4200"/>
              </a:lnSpc>
              <a:buAutoNum type="arabicPeriod" startAt="1"/>
            </a:pPr>
            <a:r>
              <a:rPr lang="en-US" sz="3000">
                <a:solidFill>
                  <a:srgbClr val="000000"/>
                </a:solidFill>
                <a:latin typeface="Arial"/>
              </a:rPr>
              <a:t>Party who receives most votes gets 2/3s of seats in Parliament </a:t>
            </a:r>
            <a:r>
              <a:rPr lang="en-US" sz="3000">
                <a:solidFill>
                  <a:srgbClr val="000000"/>
                </a:solidFill>
                <a:latin typeface="Arial Bold"/>
              </a:rPr>
              <a:t>- Acerbo</a:t>
            </a:r>
          </a:p>
          <a:p>
            <a:pPr algn="just" marL="647702" indent="-323851" lvl="1">
              <a:lnSpc>
                <a:spcPts val="4200"/>
              </a:lnSpc>
              <a:buAutoNum type="arabicPeriod" startAt="1"/>
            </a:pPr>
            <a:r>
              <a:rPr lang="en-US" sz="3000">
                <a:solidFill>
                  <a:srgbClr val="000000"/>
                </a:solidFill>
                <a:latin typeface="Arial"/>
              </a:rPr>
              <a:t>Right Wing Fascist Nationalists</a:t>
            </a:r>
            <a:r>
              <a:rPr lang="en-US" sz="3000">
                <a:solidFill>
                  <a:srgbClr val="000000"/>
                </a:solidFill>
                <a:latin typeface="Arial Bold"/>
              </a:rPr>
              <a:t> - Falange</a:t>
            </a:r>
          </a:p>
          <a:p>
            <a:pPr algn="just" marL="647702" indent="-323851" lvl="1">
              <a:lnSpc>
                <a:spcPts val="4200"/>
              </a:lnSpc>
              <a:buAutoNum type="arabicPeriod" startAt="1"/>
            </a:pPr>
            <a:r>
              <a:rPr lang="en-US" sz="3000">
                <a:solidFill>
                  <a:srgbClr val="000000"/>
                </a:solidFill>
                <a:latin typeface="Arial"/>
              </a:rPr>
              <a:t>22 Government departments set up to manage the country</a:t>
            </a:r>
            <a:r>
              <a:rPr lang="en-US" sz="3000">
                <a:solidFill>
                  <a:srgbClr val="000000"/>
                </a:solidFill>
                <a:latin typeface="Arial Bold"/>
              </a:rPr>
              <a:t> - Corporate State</a:t>
            </a:r>
          </a:p>
          <a:p>
            <a:pPr algn="just" marL="647702" indent="-323851" lvl="1">
              <a:lnSpc>
                <a:spcPts val="4200"/>
              </a:lnSpc>
              <a:buAutoNum type="arabicPeriod" startAt="1"/>
            </a:pPr>
            <a:r>
              <a:rPr lang="en-US" sz="3000">
                <a:solidFill>
                  <a:srgbClr val="000000"/>
                </a:solidFill>
                <a:latin typeface="Arial"/>
              </a:rPr>
              <a:t>Nickname for the Italian Fascists</a:t>
            </a:r>
            <a:r>
              <a:rPr lang="en-US" sz="3000">
                <a:solidFill>
                  <a:srgbClr val="000000"/>
                </a:solidFill>
                <a:latin typeface="Arial Bold"/>
              </a:rPr>
              <a:t> - Blackshirts</a:t>
            </a:r>
          </a:p>
          <a:p>
            <a:pPr algn="just" marL="647702" indent="-323851" lvl="1">
              <a:lnSpc>
                <a:spcPts val="4200"/>
              </a:lnSpc>
              <a:buAutoNum type="arabicPeriod" startAt="1"/>
            </a:pPr>
            <a:r>
              <a:rPr lang="en-US" sz="3000">
                <a:solidFill>
                  <a:srgbClr val="000000"/>
                </a:solidFill>
                <a:latin typeface="Arial"/>
              </a:rPr>
              <a:t>Removed any negative publicity</a:t>
            </a:r>
            <a:r>
              <a:rPr lang="en-US" sz="3000">
                <a:solidFill>
                  <a:srgbClr val="000000"/>
                </a:solidFill>
                <a:latin typeface="Arial Bold"/>
              </a:rPr>
              <a:t> - Censorship</a:t>
            </a:r>
          </a:p>
          <a:p>
            <a:pPr algn="just" marL="647702" indent="-323851" lvl="1">
              <a:lnSpc>
                <a:spcPts val="4200"/>
              </a:lnSpc>
              <a:buAutoNum type="arabicPeriod" startAt="1"/>
            </a:pPr>
            <a:r>
              <a:rPr lang="en-US" sz="3000">
                <a:solidFill>
                  <a:srgbClr val="000000"/>
                </a:solidFill>
                <a:latin typeface="Arial"/>
              </a:rPr>
              <a:t>Motorways built throughout Italy </a:t>
            </a:r>
            <a:r>
              <a:rPr lang="en-US" sz="3000">
                <a:solidFill>
                  <a:srgbClr val="000000"/>
                </a:solidFill>
                <a:latin typeface="Arial Bold"/>
              </a:rPr>
              <a:t>- Autostrada</a:t>
            </a:r>
          </a:p>
          <a:p>
            <a:pPr algn="just" marL="647702" indent="-323851" lvl="1">
              <a:lnSpc>
                <a:spcPts val="4200"/>
              </a:lnSpc>
              <a:buAutoNum type="arabicPeriod" startAt="1"/>
            </a:pPr>
            <a:r>
              <a:rPr lang="en-US" sz="3000">
                <a:solidFill>
                  <a:srgbClr val="000000"/>
                </a:solidFill>
                <a:latin typeface="Arial"/>
              </a:rPr>
              <a:t>Action to overthrow the government in power </a:t>
            </a:r>
            <a:r>
              <a:rPr lang="en-US" sz="3000">
                <a:solidFill>
                  <a:srgbClr val="000000"/>
                </a:solidFill>
                <a:latin typeface="Arial Bold"/>
              </a:rPr>
              <a:t>- Coup D’état</a:t>
            </a:r>
          </a:p>
          <a:p>
            <a:pPr algn="just" marL="647702" indent="-323851" lvl="1">
              <a:lnSpc>
                <a:spcPts val="4200"/>
              </a:lnSpc>
              <a:buAutoNum type="arabicPeriod" startAt="1"/>
            </a:pPr>
            <a:r>
              <a:rPr lang="en-US" sz="3000">
                <a:solidFill>
                  <a:srgbClr val="000000"/>
                </a:solidFill>
                <a:latin typeface="Arial"/>
              </a:rPr>
              <a:t>Leader of the Fascist Party in Italy </a:t>
            </a:r>
            <a:r>
              <a:rPr lang="en-US" sz="3000">
                <a:solidFill>
                  <a:srgbClr val="000000"/>
                </a:solidFill>
                <a:latin typeface="Arial Bold"/>
              </a:rPr>
              <a:t>- Benito Mussolini</a:t>
            </a:r>
          </a:p>
          <a:p>
            <a:pPr algn="just" marL="647702" indent="-323851" lvl="1">
              <a:lnSpc>
                <a:spcPts val="4200"/>
              </a:lnSpc>
              <a:buAutoNum type="arabicPeriod" startAt="1"/>
            </a:pPr>
            <a:r>
              <a:rPr lang="en-US" sz="3000">
                <a:solidFill>
                  <a:srgbClr val="000000"/>
                </a:solidFill>
                <a:latin typeface="Arial"/>
              </a:rPr>
              <a:t>Grew more wheat for making bread and pasta widely available</a:t>
            </a:r>
            <a:r>
              <a:rPr lang="en-US" sz="3000">
                <a:solidFill>
                  <a:srgbClr val="000000"/>
                </a:solidFill>
                <a:latin typeface="Arial Bold"/>
              </a:rPr>
              <a:t> - Battle for Grain</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2562522"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Twenty-Three: Life in Fascist Italy</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Project</a:t>
            </a:r>
          </a:p>
        </p:txBody>
      </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2562522"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Twenty-Three: Life in Fascist Italy</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Project</a:t>
            </a:r>
          </a:p>
        </p:txBody>
      </p:sp>
      <p:sp>
        <p:nvSpPr>
          <p:cNvPr name="TextBox 13" id="13"/>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Palazzo Venezia, Rome, Italy</a:t>
            </a:r>
          </a:p>
          <a:p>
            <a:pPr algn="l">
              <a:lnSpc>
                <a:spcPts val="3500"/>
              </a:lnSpc>
            </a:pPr>
            <a:r>
              <a:rPr lang="en-US" sz="2500">
                <a:solidFill>
                  <a:srgbClr val="000000"/>
                </a:solidFill>
                <a:latin typeface="Arial"/>
              </a:rPr>
              <a:t>Piazzale Loreto, Milan, Italy</a:t>
            </a:r>
          </a:p>
          <a:p>
            <a:pPr algn="l">
              <a:lnSpc>
                <a:spcPts val="3500"/>
              </a:lnSpc>
            </a:pPr>
            <a:r>
              <a:rPr lang="en-US" sz="2500">
                <a:solidFill>
                  <a:srgbClr val="000000"/>
                </a:solidFill>
                <a:latin typeface="Arial"/>
              </a:rPr>
              <a:t>Fiat Lingotto Factory, Turin, Italy</a:t>
            </a:r>
          </a:p>
          <a:p>
            <a:pPr algn="l">
              <a:lnSpc>
                <a:spcPts val="3500"/>
              </a:lnSpc>
            </a:pPr>
            <a:r>
              <a:rPr lang="en-US" sz="2500">
                <a:solidFill>
                  <a:srgbClr val="000000"/>
                </a:solidFill>
                <a:latin typeface="Arial"/>
              </a:rPr>
              <a:t>Ostia Lido, Rome, Italy</a:t>
            </a:r>
          </a:p>
          <a:p>
            <a:pPr algn="l">
              <a:lnSpc>
                <a:spcPts val="3500"/>
              </a:lnSpc>
            </a:pPr>
            <a:r>
              <a:rPr lang="en-US" sz="2500">
                <a:solidFill>
                  <a:srgbClr val="000000"/>
                </a:solidFill>
                <a:latin typeface="Arial"/>
              </a:rPr>
              <a:t>Predappio, Forlì-Cesena, Italy</a:t>
            </a:r>
          </a:p>
          <a:p>
            <a:pPr algn="l">
              <a:lnSpc>
                <a:spcPts val="3500"/>
              </a:lnSpc>
            </a:pPr>
          </a:p>
        </p:txBody>
      </p:sp>
      <p:sp>
        <p:nvSpPr>
          <p:cNvPr name="TextBox 14" id="14"/>
          <p:cNvSpPr txBox="true"/>
          <p:nvPr/>
        </p:nvSpPr>
        <p:spPr>
          <a:xfrm rot="0">
            <a:off x="8833677" y="2673636"/>
            <a:ext cx="7804977"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Benito Mussolini</a:t>
            </a:r>
          </a:p>
          <a:p>
            <a:pPr algn="l">
              <a:lnSpc>
                <a:spcPts val="3500"/>
              </a:lnSpc>
            </a:pPr>
            <a:r>
              <a:rPr lang="en-US" sz="2500">
                <a:solidFill>
                  <a:srgbClr val="000000"/>
                </a:solidFill>
                <a:latin typeface="Arial"/>
              </a:rPr>
              <a:t>Giovanni Gentile</a:t>
            </a:r>
          </a:p>
          <a:p>
            <a:pPr algn="l">
              <a:lnSpc>
                <a:spcPts val="3500"/>
              </a:lnSpc>
            </a:pPr>
            <a:r>
              <a:rPr lang="en-US" sz="2500">
                <a:solidFill>
                  <a:srgbClr val="000000"/>
                </a:solidFill>
                <a:latin typeface="Arial"/>
              </a:rPr>
              <a:t>Roberto Farinacci</a:t>
            </a:r>
          </a:p>
          <a:p>
            <a:pPr algn="l">
              <a:lnSpc>
                <a:spcPts val="3500"/>
              </a:lnSpc>
            </a:pPr>
            <a:r>
              <a:rPr lang="en-US" sz="2500">
                <a:solidFill>
                  <a:srgbClr val="000000"/>
                </a:solidFill>
                <a:latin typeface="Arial"/>
              </a:rPr>
              <a:t>Emilio De Bono</a:t>
            </a:r>
          </a:p>
          <a:p>
            <a:pPr algn="l">
              <a:lnSpc>
                <a:spcPts val="3500"/>
              </a:lnSpc>
            </a:pPr>
            <a:r>
              <a:rPr lang="en-US" sz="2500">
                <a:solidFill>
                  <a:srgbClr val="000000"/>
                </a:solidFill>
                <a:latin typeface="Arial"/>
              </a:rPr>
              <a:t>Luigi Albertini</a:t>
            </a:r>
          </a:p>
          <a:p>
            <a:pPr algn="l">
              <a:lnSpc>
                <a:spcPts val="3500"/>
              </a:lnSpc>
            </a:pPr>
            <a:r>
              <a:rPr lang="en-US" sz="2500">
                <a:solidFill>
                  <a:srgbClr val="000000"/>
                </a:solidFill>
                <a:latin typeface="Arial"/>
              </a:rPr>
              <a:t>Giovanii Amendola</a:t>
            </a:r>
          </a:p>
          <a:p>
            <a:pPr algn="l">
              <a:lnSpc>
                <a:spcPts val="3500"/>
              </a:lnSpc>
            </a:pP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0F6FC6"/>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0F6FC6"/>
                </a:solidFill>
                <a:latin typeface="Arial Bold Italics"/>
              </a:rPr>
              <a:t>Historical Figures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Introduction</a:t>
            </a:r>
          </a:p>
        </p:txBody>
      </p:sp>
      <p:sp>
        <p:nvSpPr>
          <p:cNvPr name="TextBox 7" id="7"/>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Italy, after the First World War, was in political and economic turmoil. The rise of Benito Mussolini and his Fascist Party marked a drastic shift in Italian politics, ultimately leading to Italy's transformation into a totalitarian state. Mussolini promised stability and resurgence for a nation scarred by war and political infighting but at the expense of personal freedoms and democratic principles.</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427722"/>
            <a:ext cx="18288000" cy="1612901"/>
          </a:xfrm>
          <a:prstGeom prst="rect">
            <a:avLst/>
          </a:prstGeom>
        </p:spPr>
        <p:txBody>
          <a:bodyPr anchor="t" rtlCol="false" tIns="0" lIns="0" bIns="0" rIns="0">
            <a:spAutoFit/>
          </a:bodyPr>
          <a:lstStyle/>
          <a:p>
            <a:pPr algn="ctr">
              <a:lnSpc>
                <a:spcPts val="11899"/>
              </a:lnSpc>
            </a:pPr>
            <a:r>
              <a:rPr lang="en-US" sz="8499" spc="382">
                <a:solidFill>
                  <a:srgbClr val="004AAD"/>
                </a:solidFill>
                <a:latin typeface="Arial Bold"/>
              </a:rPr>
              <a:t>23.1: FASCISM AND ITALY</a:t>
            </a:r>
          </a:p>
        </p:txBody>
      </p:sp>
      <p:sp>
        <p:nvSpPr>
          <p:cNvPr name="TextBox 9" id="9"/>
          <p:cNvSpPr txBox="true"/>
          <p:nvPr/>
        </p:nvSpPr>
        <p:spPr>
          <a:xfrm rot="0">
            <a:off x="351801" y="3808722"/>
            <a:ext cx="17584398" cy="1193800"/>
          </a:xfrm>
          <a:prstGeom prst="rect">
            <a:avLst/>
          </a:prstGeom>
        </p:spPr>
        <p:txBody>
          <a:bodyPr anchor="t" rtlCol="false" tIns="0" lIns="0" bIns="0" rIns="0">
            <a:spAutoFit/>
          </a:bodyPr>
          <a:lstStyle/>
          <a:p>
            <a:pPr algn="ctr">
              <a:lnSpc>
                <a:spcPts val="9200"/>
              </a:lnSpc>
            </a:pPr>
            <a:r>
              <a:rPr lang="en-US" sz="8000" spc="2400">
                <a:solidFill>
                  <a:srgbClr val="FFFFFF"/>
                </a:solidFill>
                <a:latin typeface="Daydream"/>
              </a:rPr>
              <a:t>23.1: fascism and italy</a:t>
            </a:r>
          </a:p>
        </p:txBody>
      </p:sp>
      <p:sp>
        <p:nvSpPr>
          <p:cNvPr name="TextBox 10" id="10"/>
          <p:cNvSpPr txBox="true"/>
          <p:nvPr/>
        </p:nvSpPr>
        <p:spPr>
          <a:xfrm rot="0">
            <a:off x="15535564" y="-14772"/>
            <a:ext cx="230695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23</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1921-1939</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1196516" y="2614029"/>
            <a:ext cx="3478055" cy="5509791"/>
          </a:xfrm>
          <a:custGeom>
            <a:avLst/>
            <a:gdLst/>
            <a:ahLst/>
            <a:cxnLst/>
            <a:rect r="r" b="b" t="t" l="l"/>
            <a:pathLst>
              <a:path h="5509791" w="3478055">
                <a:moveTo>
                  <a:pt x="0" y="0"/>
                </a:moveTo>
                <a:lnTo>
                  <a:pt x="3478056" y="0"/>
                </a:lnTo>
                <a:lnTo>
                  <a:pt x="3478056" y="5509790"/>
                </a:lnTo>
                <a:lnTo>
                  <a:pt x="0" y="55097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5054590" y="2614029"/>
            <a:ext cx="1584065" cy="5509791"/>
          </a:xfrm>
          <a:custGeom>
            <a:avLst/>
            <a:gdLst/>
            <a:ahLst/>
            <a:cxnLst/>
            <a:rect r="r" b="b" t="t" l="l"/>
            <a:pathLst>
              <a:path h="5509791" w="1584065">
                <a:moveTo>
                  <a:pt x="0" y="0"/>
                </a:moveTo>
                <a:lnTo>
                  <a:pt x="1584065" y="0"/>
                </a:lnTo>
                <a:lnTo>
                  <a:pt x="1584065" y="5509790"/>
                </a:lnTo>
                <a:lnTo>
                  <a:pt x="0" y="5509790"/>
                </a:lnTo>
                <a:lnTo>
                  <a:pt x="0" y="0"/>
                </a:lnTo>
                <a:close/>
              </a:path>
            </a:pathLst>
          </a:custGeom>
          <a:blipFill>
            <a:blip r:embed="rId4"/>
            <a:stretch>
              <a:fillRect l="0" t="0" r="0" b="0"/>
            </a:stretch>
          </a:blipFill>
        </p:spPr>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Fascism</a:t>
            </a:r>
          </a:p>
        </p:txBody>
      </p:sp>
      <p:sp>
        <p:nvSpPr>
          <p:cNvPr name="TextBox 9" id="9"/>
          <p:cNvSpPr txBox="true"/>
          <p:nvPr/>
        </p:nvSpPr>
        <p:spPr>
          <a:xfrm rot="0">
            <a:off x="1028700" y="2139949"/>
            <a:ext cx="9863016"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Fascism</a:t>
            </a:r>
            <a:r>
              <a:rPr lang="en-US" sz="2500">
                <a:solidFill>
                  <a:srgbClr val="000000"/>
                </a:solidFill>
                <a:latin typeface="Arial"/>
              </a:rPr>
              <a:t> is </a:t>
            </a:r>
            <a:r>
              <a:rPr lang="en-US" sz="2500" u="sng">
                <a:solidFill>
                  <a:srgbClr val="000000"/>
                </a:solidFill>
                <a:latin typeface="Arial"/>
              </a:rPr>
              <a:t>a political ideology that emerged in the first half of the twentieth century</a:t>
            </a:r>
            <a:r>
              <a:rPr lang="en-US" sz="2500">
                <a:solidFill>
                  <a:srgbClr val="000000"/>
                </a:solidFill>
                <a:latin typeface="Arial"/>
              </a:rPr>
              <a:t>. It is </a:t>
            </a:r>
            <a:r>
              <a:rPr lang="en-US" sz="2500" u="sng">
                <a:solidFill>
                  <a:srgbClr val="000000"/>
                </a:solidFill>
                <a:latin typeface="Arial"/>
              </a:rPr>
              <a:t>a nationalistic right-wing system of government in which individual rights are subjugated to the authority of the state</a:t>
            </a:r>
            <a:r>
              <a:rPr lang="en-US" sz="2500">
                <a:solidFill>
                  <a:srgbClr val="000000"/>
                </a:solidFill>
                <a:latin typeface="Arial"/>
              </a:rPr>
              <a:t>. The state is ruled by a dictator and political opposition is suppressed. The word </a:t>
            </a:r>
            <a:r>
              <a:rPr lang="en-US" sz="2500">
                <a:solidFill>
                  <a:srgbClr val="000000"/>
                </a:solidFill>
                <a:latin typeface="Arial Bold Italics"/>
              </a:rPr>
              <a:t>fascism </a:t>
            </a:r>
            <a:r>
              <a:rPr lang="en-US" sz="2500">
                <a:solidFill>
                  <a:srgbClr val="000000"/>
                </a:solidFill>
                <a:latin typeface="Arial"/>
              </a:rPr>
              <a:t>comes from the Latin word, </a:t>
            </a:r>
            <a:r>
              <a:rPr lang="en-US" sz="2500">
                <a:solidFill>
                  <a:srgbClr val="000000"/>
                </a:solidFill>
                <a:latin typeface="Arial Bold Italics"/>
              </a:rPr>
              <a:t>fasces</a:t>
            </a:r>
            <a:r>
              <a:rPr lang="en-US" sz="2500">
                <a:solidFill>
                  <a:srgbClr val="000000"/>
                </a:solidFill>
                <a:latin typeface="Arial"/>
              </a:rPr>
              <a:t>, which was the name given to a bundle of rods with an axe blade protruding. </a:t>
            </a:r>
            <a:r>
              <a:rPr lang="en-US" sz="2500" u="sng">
                <a:solidFill>
                  <a:srgbClr val="000000"/>
                </a:solidFill>
                <a:latin typeface="Arial"/>
              </a:rPr>
              <a:t>A symbol of strength and unity</a:t>
            </a:r>
            <a:r>
              <a:rPr lang="en-US" sz="2500">
                <a:solidFill>
                  <a:srgbClr val="000000"/>
                </a:solidFill>
                <a:latin typeface="Arial"/>
              </a:rPr>
              <a:t>, it would become the symbol of the Italian Fascist Party. </a:t>
            </a:r>
          </a:p>
          <a:p>
            <a:pPr algn="l">
              <a:lnSpc>
                <a:spcPts val="3500"/>
              </a:lnSpc>
            </a:pPr>
            <a:r>
              <a:rPr lang="en-US" sz="2500">
                <a:solidFill>
                  <a:srgbClr val="000000"/>
                </a:solidFill>
                <a:latin typeface="Arial"/>
              </a:rPr>
              <a:t>After the end of WWI in November 1918, a number of conditions emerged in Europe that saw the rise of fascism:</a:t>
            </a:r>
          </a:p>
          <a:p>
            <a:pPr algn="l" marL="539754" indent="-269877" lvl="1">
              <a:lnSpc>
                <a:spcPts val="3500"/>
              </a:lnSpc>
              <a:buFont typeface="Arial"/>
              <a:buChar char="•"/>
            </a:pPr>
            <a:r>
              <a:rPr lang="en-US" sz="2500">
                <a:solidFill>
                  <a:srgbClr val="000000"/>
                </a:solidFill>
                <a:latin typeface="Arial"/>
              </a:rPr>
              <a:t>Anger at the post-war peace treaties.</a:t>
            </a:r>
          </a:p>
          <a:p>
            <a:pPr algn="l" marL="539754" indent="-269877" lvl="1">
              <a:lnSpc>
                <a:spcPts val="3500"/>
              </a:lnSpc>
              <a:buFont typeface="Arial"/>
              <a:buChar char="•"/>
            </a:pPr>
            <a:r>
              <a:rPr lang="en-US" sz="2500">
                <a:solidFill>
                  <a:srgbClr val="000000"/>
                </a:solidFill>
                <a:latin typeface="Arial"/>
              </a:rPr>
              <a:t>Economic turmoil because of inflation and high unemployment.</a:t>
            </a:r>
          </a:p>
          <a:p>
            <a:pPr algn="l" marL="539754" indent="-269877" lvl="1">
              <a:lnSpc>
                <a:spcPts val="3500"/>
              </a:lnSpc>
              <a:buFont typeface="Arial"/>
              <a:buChar char="•"/>
            </a:pPr>
            <a:r>
              <a:rPr lang="en-US" sz="2500">
                <a:solidFill>
                  <a:srgbClr val="000000"/>
                </a:solidFill>
                <a:latin typeface="Arial"/>
              </a:rPr>
              <a:t>Fear of the spread of communism.</a:t>
            </a:r>
          </a:p>
          <a:p>
            <a:pPr algn="l" marL="539754" indent="-269877" lvl="1">
              <a:lnSpc>
                <a:spcPts val="3500"/>
              </a:lnSpc>
              <a:buFont typeface="Arial"/>
              <a:buChar char="•"/>
            </a:pPr>
            <a:r>
              <a:rPr lang="en-US" sz="2500">
                <a:solidFill>
                  <a:srgbClr val="000000"/>
                </a:solidFill>
                <a:latin typeface="Arial"/>
              </a:rPr>
              <a:t>Weak democratic governments.</a:t>
            </a:r>
          </a:p>
          <a:p>
            <a:pPr algn="l" marL="539754" indent="-269877" lvl="1">
              <a:lnSpc>
                <a:spcPts val="3500"/>
              </a:lnSpc>
              <a:buFont typeface="Arial"/>
              <a:buChar char="•"/>
            </a:pPr>
            <a:r>
              <a:rPr lang="en-US" sz="2500">
                <a:solidFill>
                  <a:srgbClr val="000000"/>
                </a:solidFill>
                <a:latin typeface="Arial"/>
              </a:rPr>
              <a:t>The emergence of several charismatic leaders who won the support of both the middle and working classes.</a:t>
            </a:r>
          </a:p>
        </p:txBody>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1" id="11"/>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grpSp>
        <p:nvGrpSpPr>
          <p:cNvPr name="Group 12" id="12"/>
          <p:cNvGrpSpPr/>
          <p:nvPr/>
        </p:nvGrpSpPr>
        <p:grpSpPr>
          <a:xfrm rot="0">
            <a:off x="12988850" y="9725311"/>
            <a:ext cx="3950410" cy="561689"/>
            <a:chOff x="0" y="0"/>
            <a:chExt cx="5267213" cy="748919"/>
          </a:xfrm>
        </p:grpSpPr>
        <p:sp>
          <p:nvSpPr>
            <p:cNvPr name="Freeform 13" id="13"/>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5" id="15"/>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Birth of Fascism in Italy</a:t>
            </a:r>
          </a:p>
        </p:txBody>
      </p:sp>
      <p:sp>
        <p:nvSpPr>
          <p:cNvPr name="TextBox 7" id="7"/>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war left Italy in economic chaos, with skyrocketing </a:t>
            </a:r>
            <a:r>
              <a:rPr lang="en-US" sz="3000">
                <a:solidFill>
                  <a:srgbClr val="000000"/>
                </a:solidFill>
                <a:latin typeface="Arial Semi-Bold"/>
              </a:rPr>
              <a:t>unemployment</a:t>
            </a:r>
            <a:r>
              <a:rPr lang="en-US" sz="3000">
                <a:solidFill>
                  <a:srgbClr val="000000"/>
                </a:solidFill>
                <a:latin typeface="Arial"/>
              </a:rPr>
              <a:t> and public unrest. The </a:t>
            </a:r>
            <a:r>
              <a:rPr lang="en-US" sz="3000">
                <a:solidFill>
                  <a:srgbClr val="000000"/>
                </a:solidFill>
                <a:latin typeface="Arial Semi-Bold"/>
              </a:rPr>
              <a:t>Fascist Party</a:t>
            </a:r>
            <a:r>
              <a:rPr lang="en-US" sz="3000">
                <a:solidFill>
                  <a:srgbClr val="000000"/>
                </a:solidFill>
                <a:latin typeface="Arial"/>
              </a:rPr>
              <a:t>, founded by Benito Mussolini in 1919, sought to address these issues through a blend of </a:t>
            </a:r>
            <a:r>
              <a:rPr lang="en-US" sz="3000">
                <a:solidFill>
                  <a:srgbClr val="000000"/>
                </a:solidFill>
                <a:latin typeface="Arial Semi-Bold"/>
              </a:rPr>
              <a:t>nationalism, authoritarianism,</a:t>
            </a:r>
            <a:r>
              <a:rPr lang="en-US" sz="3000">
                <a:solidFill>
                  <a:srgbClr val="000000"/>
                </a:solidFill>
                <a:latin typeface="Arial"/>
              </a:rPr>
              <a:t> and </a:t>
            </a:r>
            <a:r>
              <a:rPr lang="en-US" sz="3000">
                <a:solidFill>
                  <a:srgbClr val="000000"/>
                </a:solidFill>
                <a:latin typeface="Arial Semi-Bold"/>
              </a:rPr>
              <a:t>corporatism</a:t>
            </a:r>
            <a:r>
              <a:rPr lang="en-US" sz="3000">
                <a:solidFill>
                  <a:srgbClr val="000000"/>
                </a:solidFill>
                <a:latin typeface="Arial"/>
              </a:rPr>
              <a:t>. Exploiting the widespread discontent and portraying themselves as Italy’s saviors, the Fascists gained traction quickly.</a:t>
            </a:r>
          </a:p>
          <a:p>
            <a:pPr algn="l">
              <a:lnSpc>
                <a:spcPts val="4200"/>
              </a:lnSpc>
            </a:pPr>
            <a:r>
              <a:rPr lang="en-US" sz="3000">
                <a:solidFill>
                  <a:srgbClr val="000000"/>
                </a:solidFill>
                <a:latin typeface="Arial"/>
              </a:rPr>
              <a:t>Mussolini and his </a:t>
            </a:r>
            <a:r>
              <a:rPr lang="en-US" sz="3000">
                <a:solidFill>
                  <a:srgbClr val="000000"/>
                </a:solidFill>
                <a:latin typeface="Arial Semi-Bold"/>
              </a:rPr>
              <a:t>Blackshirts</a:t>
            </a:r>
            <a:r>
              <a:rPr lang="en-US" sz="3000">
                <a:solidFill>
                  <a:srgbClr val="000000"/>
                </a:solidFill>
                <a:latin typeface="Arial"/>
              </a:rPr>
              <a:t>, the paramilitary arm of the Fascist Party, organized and participated in violent confrontations against socialists, communists, and other political opponents. They presented themselves as the sole defenders of Italy's honor and traditions.</a:t>
            </a:r>
          </a:p>
          <a:p>
            <a:pPr algn="l">
              <a:lnSpc>
                <a:spcPts val="4200"/>
              </a:lnSpc>
            </a:pP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DF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7525438" y="2752092"/>
            <a:ext cx="9113216" cy="6081677"/>
          </a:xfrm>
          <a:custGeom>
            <a:avLst/>
            <a:gdLst/>
            <a:ahLst/>
            <a:cxnLst/>
            <a:rect r="r" b="b" t="t" l="l"/>
            <a:pathLst>
              <a:path h="6081677" w="9113216">
                <a:moveTo>
                  <a:pt x="0" y="0"/>
                </a:moveTo>
                <a:lnTo>
                  <a:pt x="9113217" y="0"/>
                </a:lnTo>
                <a:lnTo>
                  <a:pt x="9113217" y="6081677"/>
                </a:lnTo>
                <a:lnTo>
                  <a:pt x="0" y="6081677"/>
                </a:lnTo>
                <a:lnTo>
                  <a:pt x="0" y="0"/>
                </a:lnTo>
                <a:close/>
              </a:path>
            </a:pathLst>
          </a:custGeom>
          <a:blipFill>
            <a:blip r:embed="rId6"/>
            <a:stretch>
              <a:fillRect l="0" t="0" r="0" b="0"/>
            </a:stretch>
          </a:blipFill>
        </p:spPr>
      </p:sp>
      <p:sp>
        <p:nvSpPr>
          <p:cNvPr name="TextBox 11" id="11"/>
          <p:cNvSpPr txBox="true"/>
          <p:nvPr/>
        </p:nvSpPr>
        <p:spPr>
          <a:xfrm rot="0">
            <a:off x="1028700" y="819150"/>
            <a:ext cx="15609955" cy="1041400"/>
          </a:xfrm>
          <a:prstGeom prst="rect">
            <a:avLst/>
          </a:prstGeom>
        </p:spPr>
        <p:txBody>
          <a:bodyPr anchor="t" rtlCol="false" tIns="0" lIns="0" bIns="0" rIns="0">
            <a:spAutoFit/>
          </a:bodyPr>
          <a:lstStyle/>
          <a:p>
            <a:pPr algn="l">
              <a:lnSpc>
                <a:spcPts val="7699"/>
              </a:lnSpc>
            </a:pPr>
            <a:r>
              <a:rPr lang="en-US" sz="5499">
                <a:solidFill>
                  <a:srgbClr val="004AAD"/>
                </a:solidFill>
                <a:latin typeface="Arial Bold"/>
              </a:rPr>
              <a:t>March on Rome and Mussolini's Rise to Power</a:t>
            </a:r>
          </a:p>
        </p:txBody>
      </p:sp>
      <p:sp>
        <p:nvSpPr>
          <p:cNvPr name="TextBox 12" id="12"/>
          <p:cNvSpPr txBox="true"/>
          <p:nvPr/>
        </p:nvSpPr>
        <p:spPr>
          <a:xfrm rot="0">
            <a:off x="1028700" y="2120899"/>
            <a:ext cx="6191938"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In October 1922, thousands of </a:t>
            </a:r>
            <a:r>
              <a:rPr lang="en-US" sz="3000">
                <a:solidFill>
                  <a:srgbClr val="000000"/>
                </a:solidFill>
                <a:latin typeface="Arial Semi-Bold"/>
              </a:rPr>
              <a:t>Blackshirts</a:t>
            </a:r>
            <a:r>
              <a:rPr lang="en-US" sz="3000">
                <a:solidFill>
                  <a:srgbClr val="000000"/>
                </a:solidFill>
                <a:latin typeface="Arial"/>
              </a:rPr>
              <a:t> marched on Rome, effectively staging a coup. </a:t>
            </a:r>
            <a:r>
              <a:rPr lang="en-US" sz="3000">
                <a:solidFill>
                  <a:srgbClr val="000000"/>
                </a:solidFill>
                <a:latin typeface="Arial Semi-Bold"/>
              </a:rPr>
              <a:t>King Victor Emmanuel III</a:t>
            </a:r>
            <a:r>
              <a:rPr lang="en-US" sz="3000">
                <a:solidFill>
                  <a:srgbClr val="000000"/>
                </a:solidFill>
                <a:latin typeface="Arial"/>
              </a:rPr>
              <a:t>, fearing civil war and swayed by the popularity of the Fascists, invited Mussolini to form a government. Mussolini became Italy’s youngest-ever Prime Minister and immediately began consolidating his power.</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5928814" y="2203450"/>
            <a:ext cx="10789048" cy="6448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Benito Mussolini was born in Predappio, Italy. A former schoolteacher and journalist, Mussolini was initially aligned with socialist ideologies but shifted to the far right during and after World War I. In 1919, he founded the </a:t>
            </a:r>
            <a:r>
              <a:rPr lang="en-US" sz="3000">
                <a:solidFill>
                  <a:srgbClr val="000000"/>
                </a:solidFill>
                <a:latin typeface="Arial Semi-Bold"/>
              </a:rPr>
              <a:t>Fascist Party</a:t>
            </a:r>
            <a:r>
              <a:rPr lang="en-US" sz="3000">
                <a:solidFill>
                  <a:srgbClr val="000000"/>
                </a:solidFill>
                <a:latin typeface="Arial"/>
              </a:rPr>
              <a:t>. His charismatic speeches, promises of national renewal, and violent suppression of opponents enabled him to become Italy’s premier in 1922. He established a </a:t>
            </a:r>
            <a:r>
              <a:rPr lang="en-US" sz="3000">
                <a:solidFill>
                  <a:srgbClr val="000000"/>
                </a:solidFill>
                <a:latin typeface="Arial Semi-Bold"/>
              </a:rPr>
              <a:t>totalitarian regime</a:t>
            </a:r>
            <a:r>
              <a:rPr lang="en-US" sz="3000">
                <a:solidFill>
                  <a:srgbClr val="000000"/>
                </a:solidFill>
                <a:latin typeface="Arial"/>
              </a:rPr>
              <a:t>, emphasizing Italian nationalism, militarism, and anti-communism. In the late 1930s, he formed an alliance with </a:t>
            </a:r>
            <a:r>
              <a:rPr lang="en-US" sz="3000">
                <a:solidFill>
                  <a:srgbClr val="000000"/>
                </a:solidFill>
                <a:latin typeface="Arial Semi-Bold"/>
              </a:rPr>
              <a:t>Nazi Germany</a:t>
            </a:r>
            <a:r>
              <a:rPr lang="en-US" sz="3000">
                <a:solidFill>
                  <a:srgbClr val="000000"/>
                </a:solidFill>
                <a:latin typeface="Arial"/>
              </a:rPr>
              <a:t>. Mussolini's aggressive foreign policies and role in World War II would eventually lead to his downfall. He was captured and executed by partisans in 1945.</a:t>
            </a:r>
          </a:p>
        </p:txBody>
      </p:sp>
      <p:sp>
        <p:nvSpPr>
          <p:cNvPr name="Freeform 11" id="11"/>
          <p:cNvSpPr/>
          <p:nvPr/>
        </p:nvSpPr>
        <p:spPr>
          <a:xfrm flipH="false" flipV="false" rot="0">
            <a:off x="1028700" y="2327275"/>
            <a:ext cx="4404814" cy="6170270"/>
          </a:xfrm>
          <a:custGeom>
            <a:avLst/>
            <a:gdLst/>
            <a:ahLst/>
            <a:cxnLst/>
            <a:rect r="r" b="b" t="t" l="l"/>
            <a:pathLst>
              <a:path h="6170270" w="4404814">
                <a:moveTo>
                  <a:pt x="0" y="0"/>
                </a:moveTo>
                <a:lnTo>
                  <a:pt x="4404814" y="0"/>
                </a:lnTo>
                <a:lnTo>
                  <a:pt x="4404814" y="6170271"/>
                </a:lnTo>
                <a:lnTo>
                  <a:pt x="0" y="6170271"/>
                </a:lnTo>
                <a:lnTo>
                  <a:pt x="0" y="0"/>
                </a:lnTo>
                <a:close/>
              </a:path>
            </a:pathLst>
          </a:custGeom>
          <a:blipFill>
            <a:blip r:embed="rId6"/>
            <a:stretch>
              <a:fillRect l="0" t="0" r="0" b="0"/>
            </a:stretch>
          </a:blipFill>
        </p:spPr>
      </p:sp>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Benito Mussolini, 1883-1945</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Twenty-Three: Life in Fascist Italy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DAFpq4Lm7JQ</dc:identifier>
  <dcterms:modified xsi:type="dcterms:W3CDTF">2011-08-01T06:04:30Z</dcterms:modified>
  <cp:revision>1</cp:revision>
  <dc:title>Ch. 23 - Life in Fascist Italy</dc:title>
</cp:coreProperties>
</file>